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sldIdLst>
    <p:sldId id="256" r:id="rId2"/>
    <p:sldId id="746" r:id="rId3"/>
    <p:sldId id="714" r:id="rId4"/>
    <p:sldId id="715" r:id="rId5"/>
    <p:sldId id="259" r:id="rId6"/>
    <p:sldId id="328" r:id="rId7"/>
    <p:sldId id="260" r:id="rId8"/>
    <p:sldId id="261" r:id="rId9"/>
    <p:sldId id="798" r:id="rId10"/>
    <p:sldId id="257" r:id="rId11"/>
    <p:sldId id="263" r:id="rId12"/>
    <p:sldId id="268" r:id="rId13"/>
    <p:sldId id="269" r:id="rId14"/>
    <p:sldId id="266" r:id="rId15"/>
    <p:sldId id="765" r:id="rId16"/>
    <p:sldId id="272" r:id="rId17"/>
    <p:sldId id="750" r:id="rId18"/>
    <p:sldId id="767" r:id="rId19"/>
    <p:sldId id="768" r:id="rId20"/>
    <p:sldId id="747" r:id="rId21"/>
    <p:sldId id="748" r:id="rId22"/>
    <p:sldId id="749" r:id="rId23"/>
    <p:sldId id="769" r:id="rId24"/>
    <p:sldId id="724" r:id="rId25"/>
    <p:sldId id="771" r:id="rId26"/>
    <p:sldId id="772" r:id="rId27"/>
    <p:sldId id="751" r:id="rId28"/>
    <p:sldId id="274" r:id="rId29"/>
    <p:sldId id="267" r:id="rId30"/>
    <p:sldId id="773" r:id="rId31"/>
    <p:sldId id="691" r:id="rId32"/>
    <p:sldId id="774" r:id="rId33"/>
    <p:sldId id="281" r:id="rId34"/>
    <p:sldId id="287" r:id="rId35"/>
    <p:sldId id="791" r:id="rId36"/>
    <p:sldId id="288" r:id="rId37"/>
    <p:sldId id="775" r:id="rId38"/>
    <p:sldId id="776" r:id="rId39"/>
    <p:sldId id="754" r:id="rId40"/>
    <p:sldId id="293" r:id="rId41"/>
    <p:sldId id="294" r:id="rId42"/>
    <p:sldId id="295" r:id="rId43"/>
    <p:sldId id="802" r:id="rId44"/>
    <p:sldId id="778" r:id="rId45"/>
    <p:sldId id="777" r:id="rId46"/>
    <p:sldId id="318" r:id="rId47"/>
    <p:sldId id="757" r:id="rId48"/>
    <p:sldId id="790" r:id="rId49"/>
    <p:sldId id="304" r:id="rId50"/>
    <p:sldId id="792" r:id="rId51"/>
    <p:sldId id="387" r:id="rId52"/>
    <p:sldId id="306" r:id="rId53"/>
    <p:sldId id="779" r:id="rId54"/>
    <p:sldId id="780" r:id="rId55"/>
    <p:sldId id="310" r:id="rId56"/>
    <p:sldId id="308" r:id="rId57"/>
    <p:sldId id="781" r:id="rId58"/>
    <p:sldId id="311" r:id="rId59"/>
    <p:sldId id="392" r:id="rId60"/>
    <p:sldId id="800" r:id="rId61"/>
    <p:sldId id="314" r:id="rId62"/>
    <p:sldId id="331" r:id="rId63"/>
    <p:sldId id="783" r:id="rId64"/>
    <p:sldId id="784" r:id="rId65"/>
    <p:sldId id="785" r:id="rId66"/>
    <p:sldId id="299" r:id="rId67"/>
    <p:sldId id="786" r:id="rId68"/>
    <p:sldId id="324" r:id="rId69"/>
    <p:sldId id="801" r:id="rId70"/>
    <p:sldId id="788" r:id="rId71"/>
    <p:sldId id="787" r:id="rId72"/>
    <p:sldId id="316" r:id="rId73"/>
    <p:sldId id="764" r:id="rId74"/>
    <p:sldId id="789" r:id="rId75"/>
    <p:sldId id="326" r:id="rId76"/>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3030"/>
    <a:srgbClr val="FAA619"/>
    <a:srgbClr val="00676F"/>
    <a:srgbClr val="CCCCCC"/>
    <a:srgbClr val="0098A2"/>
    <a:srgbClr val="434343"/>
    <a:srgbClr val="0077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FFFFFF"/>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rgbClr val="CADCD9"/>
          </a:solidFill>
        </a:fill>
      </a:tcStyle>
    </a:wholeTbl>
    <a:band2H>
      <a:tcTxStyle/>
      <a:tcStyle>
        <a:tcBdr/>
        <a:fill>
          <a:solidFill>
            <a:srgbClr val="E6EEED"/>
          </a:solidFill>
        </a:fill>
      </a:tcStyle>
    </a:band2H>
    <a:firstCol>
      <a:tcTxStyle b="on" i="off">
        <a:font>
          <a:latin typeface="Arial"/>
          <a:ea typeface="Arial"/>
          <a:cs typeface="Arial"/>
        </a:font>
        <a:srgbClr val="212121"/>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chemeClr val="accent1"/>
          </a:solidFill>
        </a:fill>
      </a:tcStyle>
    </a:firstCol>
    <a:lastRow>
      <a:tcTxStyle b="on" i="off">
        <a:font>
          <a:latin typeface="Arial"/>
          <a:ea typeface="Arial"/>
          <a:cs typeface="Arial"/>
        </a:font>
        <a:srgbClr val="212121"/>
      </a:tcTxStyle>
      <a:tcStyle>
        <a:tcBdr>
          <a:left>
            <a:ln w="12700" cap="flat">
              <a:solidFill>
                <a:srgbClr val="212121"/>
              </a:solidFill>
              <a:prstDash val="solid"/>
              <a:round/>
            </a:ln>
          </a:left>
          <a:right>
            <a:ln w="12700" cap="flat">
              <a:solidFill>
                <a:srgbClr val="212121"/>
              </a:solidFill>
              <a:prstDash val="solid"/>
              <a:round/>
            </a:ln>
          </a:right>
          <a:top>
            <a:ln w="381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chemeClr val="accent1"/>
          </a:solidFill>
        </a:fill>
      </a:tcStyle>
    </a:lastRow>
    <a:firstRow>
      <a:tcTxStyle b="on" i="off">
        <a:font>
          <a:latin typeface="Arial"/>
          <a:ea typeface="Arial"/>
          <a:cs typeface="Arial"/>
        </a:font>
        <a:srgbClr val="212121"/>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381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FFFFFF"/>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rgbClr val="D5DBDE"/>
          </a:solidFill>
        </a:fill>
      </a:tcStyle>
    </a:wholeTbl>
    <a:band2H>
      <a:tcTxStyle/>
      <a:tcStyle>
        <a:tcBdr/>
        <a:fill>
          <a:solidFill>
            <a:srgbClr val="EBEEEF"/>
          </a:solidFill>
        </a:fill>
      </a:tcStyle>
    </a:band2H>
    <a:firstCol>
      <a:tcTxStyle b="on" i="off">
        <a:font>
          <a:latin typeface="Arial"/>
          <a:ea typeface="Arial"/>
          <a:cs typeface="Arial"/>
        </a:font>
        <a:srgbClr val="212121"/>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chemeClr val="accent3"/>
          </a:solidFill>
        </a:fill>
      </a:tcStyle>
    </a:firstCol>
    <a:lastRow>
      <a:tcTxStyle b="on" i="off">
        <a:font>
          <a:latin typeface="Arial"/>
          <a:ea typeface="Arial"/>
          <a:cs typeface="Arial"/>
        </a:font>
        <a:srgbClr val="212121"/>
      </a:tcTxStyle>
      <a:tcStyle>
        <a:tcBdr>
          <a:left>
            <a:ln w="12700" cap="flat">
              <a:solidFill>
                <a:srgbClr val="212121"/>
              </a:solidFill>
              <a:prstDash val="solid"/>
              <a:round/>
            </a:ln>
          </a:left>
          <a:right>
            <a:ln w="12700" cap="flat">
              <a:solidFill>
                <a:srgbClr val="212121"/>
              </a:solidFill>
              <a:prstDash val="solid"/>
              <a:round/>
            </a:ln>
          </a:right>
          <a:top>
            <a:ln w="381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chemeClr val="accent3"/>
          </a:solidFill>
        </a:fill>
      </a:tcStyle>
    </a:lastRow>
    <a:firstRow>
      <a:tcTxStyle b="on" i="off">
        <a:font>
          <a:latin typeface="Arial"/>
          <a:ea typeface="Arial"/>
          <a:cs typeface="Arial"/>
        </a:font>
        <a:srgbClr val="212121"/>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381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FFFFFF"/>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rgbClr val="F8FFCD"/>
          </a:solidFill>
        </a:fill>
      </a:tcStyle>
    </a:wholeTbl>
    <a:band2H>
      <a:tcTxStyle/>
      <a:tcStyle>
        <a:tcBdr/>
        <a:fill>
          <a:solidFill>
            <a:srgbClr val="FCFFE8"/>
          </a:solidFill>
        </a:fill>
      </a:tcStyle>
    </a:band2H>
    <a:firstCol>
      <a:tcTxStyle b="on" i="off">
        <a:font>
          <a:latin typeface="Arial"/>
          <a:ea typeface="Arial"/>
          <a:cs typeface="Arial"/>
        </a:font>
        <a:srgbClr val="212121"/>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chemeClr val="accent6"/>
          </a:solidFill>
        </a:fill>
      </a:tcStyle>
    </a:firstCol>
    <a:lastRow>
      <a:tcTxStyle b="on" i="off">
        <a:font>
          <a:latin typeface="Arial"/>
          <a:ea typeface="Arial"/>
          <a:cs typeface="Arial"/>
        </a:font>
        <a:srgbClr val="212121"/>
      </a:tcTxStyle>
      <a:tcStyle>
        <a:tcBdr>
          <a:left>
            <a:ln w="12700" cap="flat">
              <a:solidFill>
                <a:srgbClr val="212121"/>
              </a:solidFill>
              <a:prstDash val="solid"/>
              <a:round/>
            </a:ln>
          </a:left>
          <a:right>
            <a:ln w="12700" cap="flat">
              <a:solidFill>
                <a:srgbClr val="212121"/>
              </a:solidFill>
              <a:prstDash val="solid"/>
              <a:round/>
            </a:ln>
          </a:right>
          <a:top>
            <a:ln w="381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chemeClr val="accent6"/>
          </a:solidFill>
        </a:fill>
      </a:tcStyle>
    </a:lastRow>
    <a:firstRow>
      <a:tcTxStyle b="on" i="off">
        <a:font>
          <a:latin typeface="Arial"/>
          <a:ea typeface="Arial"/>
          <a:cs typeface="Arial"/>
        </a:font>
        <a:srgbClr val="212121"/>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381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212121"/>
          </a:solidFill>
        </a:fill>
      </a:tcStyle>
    </a:band2H>
    <a:firstCol>
      <a:tcTxStyle b="on" i="off">
        <a:font>
          <a:latin typeface="Arial"/>
          <a:ea typeface="Arial"/>
          <a:cs typeface="Arial"/>
        </a:font>
        <a:srgbClr val="21212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FFFFFF"/>
      </a:tcTxStyle>
      <a:tcStyle>
        <a:tcBdr>
          <a:left>
            <a:ln w="12700" cap="flat">
              <a:noFill/>
              <a:miter lim="400000"/>
            </a:ln>
          </a:left>
          <a:right>
            <a:ln w="12700" cap="flat">
              <a:noFill/>
              <a:miter lim="400000"/>
            </a:ln>
          </a:right>
          <a:top>
            <a:ln w="50800" cap="flat">
              <a:solidFill>
                <a:srgbClr val="FFFFFF"/>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rgbClr val="212121"/>
          </a:solidFill>
        </a:fill>
      </a:tcStyle>
    </a:lastRow>
    <a:firstRow>
      <a:tcTxStyle b="on" i="off">
        <a:font>
          <a:latin typeface="Arial"/>
          <a:ea typeface="Arial"/>
          <a:cs typeface="Arial"/>
        </a:font>
        <a:srgbClr val="212121"/>
      </a:tcTxStyle>
      <a:tcStyle>
        <a:tcBdr>
          <a:left>
            <a:ln w="12700" cap="flat">
              <a:noFill/>
              <a:miter lim="400000"/>
            </a:ln>
          </a:left>
          <a:right>
            <a:ln w="12700" cap="flat">
              <a:noFill/>
              <a:miter lim="400000"/>
            </a:ln>
          </a:right>
          <a:top>
            <a:ln w="25400" cap="flat">
              <a:solidFill>
                <a:srgbClr val="FFFFFF"/>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FFFFFF"/>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rgbClr val="FFFFFF"/>
          </a:solidFill>
        </a:fill>
      </a:tcStyle>
    </a:wholeTbl>
    <a:band2H>
      <a:tcTxStyle/>
      <a:tcStyle>
        <a:tcBdr/>
        <a:fill>
          <a:solidFill>
            <a:srgbClr val="FFFFFF"/>
          </a:solidFill>
        </a:fill>
      </a:tcStyle>
    </a:band2H>
    <a:firstCol>
      <a:tcTxStyle b="on" i="off">
        <a:font>
          <a:latin typeface="Arial"/>
          <a:ea typeface="Arial"/>
          <a:cs typeface="Arial"/>
        </a:font>
        <a:srgbClr val="212121"/>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rgbClr val="FFFFFF"/>
          </a:solidFill>
        </a:fill>
      </a:tcStyle>
    </a:firstCol>
    <a:lastRow>
      <a:tcTxStyle b="on" i="off">
        <a:font>
          <a:latin typeface="Arial"/>
          <a:ea typeface="Arial"/>
          <a:cs typeface="Arial"/>
        </a:font>
        <a:srgbClr val="212121"/>
      </a:tcTxStyle>
      <a:tcStyle>
        <a:tcBdr>
          <a:left>
            <a:ln w="12700" cap="flat">
              <a:solidFill>
                <a:srgbClr val="212121"/>
              </a:solidFill>
              <a:prstDash val="solid"/>
              <a:round/>
            </a:ln>
          </a:left>
          <a:right>
            <a:ln w="12700" cap="flat">
              <a:solidFill>
                <a:srgbClr val="212121"/>
              </a:solidFill>
              <a:prstDash val="solid"/>
              <a:round/>
            </a:ln>
          </a:right>
          <a:top>
            <a:ln w="381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rgbClr val="FFFFFF"/>
          </a:solidFill>
        </a:fill>
      </a:tcStyle>
    </a:lastRow>
    <a:firstRow>
      <a:tcTxStyle b="on" i="off">
        <a:font>
          <a:latin typeface="Arial"/>
          <a:ea typeface="Arial"/>
          <a:cs typeface="Arial"/>
        </a:font>
        <a:srgbClr val="212121"/>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381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rgbClr val="FFFFFF"/>
          </a:solidFill>
        </a:fill>
      </a:tcStyle>
    </a:firstRow>
  </a:tblStyle>
  <a:tblStyle styleId="{2708684C-4D16-4618-839F-0558EEFCDFE6}" styleName="">
    <a:tblBg/>
    <a:wholeTbl>
      <a:tcTxStyle b="off"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254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446"/>
    <p:restoredTop sz="85986" autoAdjust="0"/>
  </p:normalViewPr>
  <p:slideViewPr>
    <p:cSldViewPr snapToGrid="0" snapToObjects="1">
      <p:cViewPr varScale="1">
        <p:scale>
          <a:sx n="104" d="100"/>
          <a:sy n="104" d="100"/>
        </p:scale>
        <p:origin x="1733" y="82"/>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4" name="Shape 124"/>
          <p:cNvSpPr>
            <a:spLocks noGrp="1" noRot="1" noChangeAspect="1"/>
          </p:cNvSpPr>
          <p:nvPr>
            <p:ph type="sldImg"/>
          </p:nvPr>
        </p:nvSpPr>
        <p:spPr>
          <a:xfrm>
            <a:off x="1143000" y="685800"/>
            <a:ext cx="4572000" cy="3429000"/>
          </a:xfrm>
          <a:prstGeom prst="rect">
            <a:avLst/>
          </a:prstGeom>
        </p:spPr>
        <p:txBody>
          <a:bodyPr/>
          <a:lstStyle/>
          <a:p>
            <a:endParaRPr/>
          </a:p>
        </p:txBody>
      </p:sp>
      <p:sp>
        <p:nvSpPr>
          <p:cNvPr id="125" name="Shape 12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525616426"/>
      </p:ext>
    </p:extLst>
  </p:cSld>
  <p:clrMap bg1="lt1" tx1="dk1" bg2="lt2" tx2="dk2" accent1="accent1" accent2="accent2" accent3="accent3" accent4="accent4" accent5="accent5" accent6="accent6" hlink="hlink" folHlink="folHlink"/>
  <p:notesStyle>
    <a:lvl1pPr latinLnBrk="0">
      <a:defRPr>
        <a:latin typeface="Helvetica Neue"/>
        <a:ea typeface="Helvetica Neue"/>
        <a:cs typeface="Helvetica Neue"/>
        <a:sym typeface="Helvetica Neue"/>
      </a:defRPr>
    </a:lvl1pPr>
    <a:lvl2pPr indent="228600" latinLnBrk="0">
      <a:defRPr>
        <a:latin typeface="Helvetica Neue"/>
        <a:ea typeface="Helvetica Neue"/>
        <a:cs typeface="Helvetica Neue"/>
        <a:sym typeface="Helvetica Neue"/>
      </a:defRPr>
    </a:lvl2pPr>
    <a:lvl3pPr indent="457200" latinLnBrk="0">
      <a:defRPr>
        <a:latin typeface="Helvetica Neue"/>
        <a:ea typeface="Helvetica Neue"/>
        <a:cs typeface="Helvetica Neue"/>
        <a:sym typeface="Helvetica Neue"/>
      </a:defRPr>
    </a:lvl3pPr>
    <a:lvl4pPr indent="685800" latinLnBrk="0">
      <a:defRPr>
        <a:latin typeface="Helvetica Neue"/>
        <a:ea typeface="Helvetica Neue"/>
        <a:cs typeface="Helvetica Neue"/>
        <a:sym typeface="Helvetica Neue"/>
      </a:defRPr>
    </a:lvl4pPr>
    <a:lvl5pPr indent="914400" latinLnBrk="0">
      <a:defRPr>
        <a:latin typeface="Helvetica Neue"/>
        <a:ea typeface="Helvetica Neue"/>
        <a:cs typeface="Helvetica Neue"/>
        <a:sym typeface="Helvetica Neue"/>
      </a:defRPr>
    </a:lvl5pPr>
    <a:lvl6pPr indent="1143000" latinLnBrk="0">
      <a:defRPr>
        <a:latin typeface="Helvetica Neue"/>
        <a:ea typeface="Helvetica Neue"/>
        <a:cs typeface="Helvetica Neue"/>
        <a:sym typeface="Helvetica Neue"/>
      </a:defRPr>
    </a:lvl6pPr>
    <a:lvl7pPr indent="1371600" latinLnBrk="0">
      <a:defRPr>
        <a:latin typeface="Helvetica Neue"/>
        <a:ea typeface="Helvetica Neue"/>
        <a:cs typeface="Helvetica Neue"/>
        <a:sym typeface="Helvetica Neue"/>
      </a:defRPr>
    </a:lvl7pPr>
    <a:lvl8pPr indent="1600200" latinLnBrk="0">
      <a:defRPr>
        <a:latin typeface="Helvetica Neue"/>
        <a:ea typeface="Helvetica Neue"/>
        <a:cs typeface="Helvetica Neue"/>
        <a:sym typeface="Helvetica Neue"/>
      </a:defRPr>
    </a:lvl8pPr>
    <a:lvl9pPr indent="1828800" latinLnBrk="0">
      <a:defRPr>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PG</a:t>
            </a:r>
          </a:p>
        </p:txBody>
      </p:sp>
    </p:spTree>
    <p:extLst>
      <p:ext uri="{BB962C8B-B14F-4D97-AF65-F5344CB8AC3E}">
        <p14:creationId xmlns:p14="http://schemas.microsoft.com/office/powerpoint/2010/main" val="12181392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MJ</a:t>
            </a:r>
          </a:p>
          <a:p>
            <a:endParaRPr lang="en-US" dirty="0"/>
          </a:p>
        </p:txBody>
      </p:sp>
    </p:spTree>
    <p:extLst>
      <p:ext uri="{BB962C8B-B14F-4D97-AF65-F5344CB8AC3E}">
        <p14:creationId xmlns:p14="http://schemas.microsoft.com/office/powerpoint/2010/main" val="1600823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MJ</a:t>
            </a:r>
          </a:p>
          <a:p>
            <a:endParaRPr lang="en-US" dirty="0"/>
          </a:p>
        </p:txBody>
      </p:sp>
    </p:spTree>
    <p:extLst>
      <p:ext uri="{BB962C8B-B14F-4D97-AF65-F5344CB8AC3E}">
        <p14:creationId xmlns:p14="http://schemas.microsoft.com/office/powerpoint/2010/main" val="13634379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MJ</a:t>
            </a:r>
          </a:p>
          <a:p>
            <a:endParaRPr lang="en-US" dirty="0"/>
          </a:p>
          <a:p>
            <a:endParaRPr lang="en-US" dirty="0"/>
          </a:p>
        </p:txBody>
      </p:sp>
    </p:spTree>
    <p:extLst>
      <p:ext uri="{BB962C8B-B14F-4D97-AF65-F5344CB8AC3E}">
        <p14:creationId xmlns:p14="http://schemas.microsoft.com/office/powerpoint/2010/main" val="3136750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MJ</a:t>
            </a:r>
          </a:p>
          <a:p>
            <a:endParaRPr lang="en-US" dirty="0"/>
          </a:p>
        </p:txBody>
      </p:sp>
    </p:spTree>
    <p:extLst>
      <p:ext uri="{BB962C8B-B14F-4D97-AF65-F5344CB8AC3E}">
        <p14:creationId xmlns:p14="http://schemas.microsoft.com/office/powerpoint/2010/main" val="3192689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noRot="1" noChangeAspect="1"/>
          </p:cNvSpPr>
          <p:nvPr>
            <p:ph type="sldImg"/>
          </p:nvPr>
        </p:nvSpPr>
        <p:spPr>
          <a:prstGeom prst="rect">
            <a:avLst/>
          </a:prstGeom>
        </p:spPr>
        <p:txBody>
          <a:bodyPr/>
          <a:lstStyle/>
          <a:p>
            <a:endParaRPr/>
          </a:p>
        </p:txBody>
      </p:sp>
      <p:sp>
        <p:nvSpPr>
          <p:cNvPr id="315" name="Shape 315"/>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MJ</a:t>
            </a:r>
          </a:p>
          <a:p>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O</a:t>
            </a:r>
            <a:r>
              <a:rPr dirty="0"/>
              <a:t>riginal iPhone 2007 / </a:t>
            </a:r>
            <a:r>
              <a:rPr lang="en-US" dirty="0"/>
              <a:t>vs / </a:t>
            </a:r>
            <a:r>
              <a:rPr dirty="0"/>
              <a:t>air conditioner + pants </a:t>
            </a:r>
            <a:r>
              <a:rPr lang="en-US" dirty="0"/>
              <a:t>(</a:t>
            </a:r>
            <a:r>
              <a:rPr lang="en-US" b="0" i="0" dirty="0">
                <a:effectLst/>
                <a:latin typeface="+mn-lt"/>
                <a:ea typeface="+mn-ea"/>
                <a:cs typeface="+mn-cs"/>
                <a:sym typeface="Helvetica Neue"/>
              </a:rPr>
              <a:t>Hindi: “Jugaad”)</a:t>
            </a:r>
          </a:p>
        </p:txBody>
      </p:sp>
    </p:spTree>
    <p:extLst>
      <p:ext uri="{BB962C8B-B14F-4D97-AF65-F5344CB8AC3E}">
        <p14:creationId xmlns:p14="http://schemas.microsoft.com/office/powerpoint/2010/main" val="2282888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noRot="1" noChangeAspect="1"/>
          </p:cNvSpPr>
          <p:nvPr>
            <p:ph type="sldImg"/>
          </p:nvPr>
        </p:nvSpPr>
        <p:spPr>
          <a:prstGeom prst="rect">
            <a:avLst/>
          </a:prstGeom>
        </p:spPr>
        <p:txBody>
          <a:bodyPr/>
          <a:lstStyle/>
          <a:p>
            <a:endParaRPr/>
          </a:p>
        </p:txBody>
      </p:sp>
      <p:sp>
        <p:nvSpPr>
          <p:cNvPr id="315" name="Shape 315"/>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MJ</a:t>
            </a:r>
          </a:p>
          <a:p>
            <a:endParaRPr lang="en-US" dirty="0"/>
          </a:p>
        </p:txBody>
      </p:sp>
    </p:spTree>
    <p:extLst>
      <p:ext uri="{BB962C8B-B14F-4D97-AF65-F5344CB8AC3E}">
        <p14:creationId xmlns:p14="http://schemas.microsoft.com/office/powerpoint/2010/main" val="265443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MJ</a:t>
            </a:r>
          </a:p>
          <a:p>
            <a:endParaRPr lang="en-US" dirty="0"/>
          </a:p>
        </p:txBody>
      </p:sp>
    </p:spTree>
    <p:extLst>
      <p:ext uri="{BB962C8B-B14F-4D97-AF65-F5344CB8AC3E}">
        <p14:creationId xmlns:p14="http://schemas.microsoft.com/office/powerpoint/2010/main" val="22951507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MJ</a:t>
            </a:r>
          </a:p>
          <a:p>
            <a:endParaRPr lang="en-US" dirty="0"/>
          </a:p>
        </p:txBody>
      </p:sp>
    </p:spTree>
    <p:extLst>
      <p:ext uri="{BB962C8B-B14F-4D97-AF65-F5344CB8AC3E}">
        <p14:creationId xmlns:p14="http://schemas.microsoft.com/office/powerpoint/2010/main" val="8340588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noRot="1" noChangeAspect="1"/>
          </p:cNvSpPr>
          <p:nvPr>
            <p:ph type="sldImg"/>
          </p:nvPr>
        </p:nvSpPr>
        <p:spPr>
          <a:prstGeom prst="rect">
            <a:avLst/>
          </a:prstGeom>
        </p:spPr>
        <p:txBody>
          <a:bodyPr/>
          <a:lstStyle/>
          <a:p>
            <a:endParaRPr/>
          </a:p>
        </p:txBody>
      </p:sp>
      <p:sp>
        <p:nvSpPr>
          <p:cNvPr id="315" name="Shape 315"/>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MJ</a:t>
            </a:r>
          </a:p>
          <a:p>
            <a:endParaRPr lang="en-US" dirty="0"/>
          </a:p>
        </p:txBody>
      </p:sp>
    </p:spTree>
    <p:extLst>
      <p:ext uri="{BB962C8B-B14F-4D97-AF65-F5344CB8AC3E}">
        <p14:creationId xmlns:p14="http://schemas.microsoft.com/office/powerpoint/2010/main" val="24281211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noRot="1" noChangeAspect="1"/>
          </p:cNvSpPr>
          <p:nvPr>
            <p:ph type="sldImg"/>
          </p:nvPr>
        </p:nvSpPr>
        <p:spPr>
          <a:prstGeom prst="rect">
            <a:avLst/>
          </a:prstGeom>
        </p:spPr>
        <p:txBody>
          <a:bodyPr/>
          <a:lstStyle/>
          <a:p>
            <a:endParaRPr/>
          </a:p>
        </p:txBody>
      </p:sp>
      <p:sp>
        <p:nvSpPr>
          <p:cNvPr id="315" name="Shape 315"/>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MJ</a:t>
            </a:r>
          </a:p>
          <a:p>
            <a:endParaRPr lang="en-US" dirty="0"/>
          </a:p>
        </p:txBody>
      </p:sp>
    </p:spTree>
    <p:extLst>
      <p:ext uri="{BB962C8B-B14F-4D97-AF65-F5344CB8AC3E}">
        <p14:creationId xmlns:p14="http://schemas.microsoft.com/office/powerpoint/2010/main" val="864760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PG</a:t>
            </a:r>
          </a:p>
          <a:p>
            <a:endParaRPr lang="en-US" dirty="0"/>
          </a:p>
        </p:txBody>
      </p:sp>
    </p:spTree>
    <p:extLst>
      <p:ext uri="{BB962C8B-B14F-4D97-AF65-F5344CB8AC3E}">
        <p14:creationId xmlns:p14="http://schemas.microsoft.com/office/powerpoint/2010/main" val="22850709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MJ</a:t>
            </a:r>
          </a:p>
          <a:p>
            <a:endParaRPr lang="en-US" dirty="0"/>
          </a:p>
        </p:txBody>
      </p:sp>
    </p:spTree>
    <p:extLst>
      <p:ext uri="{BB962C8B-B14F-4D97-AF65-F5344CB8AC3E}">
        <p14:creationId xmlns:p14="http://schemas.microsoft.com/office/powerpoint/2010/main" val="3842214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a:spLocks noGrp="1" noRot="1" noChangeAspect="1"/>
          </p:cNvSpPr>
          <p:nvPr>
            <p:ph type="sldImg"/>
          </p:nvPr>
        </p:nvSpPr>
        <p:spPr>
          <a:prstGeom prst="rect">
            <a:avLst/>
          </a:prstGeom>
        </p:spPr>
        <p:txBody>
          <a:bodyPr/>
          <a:lstStyle/>
          <a:p>
            <a:endParaRPr/>
          </a:p>
        </p:txBody>
      </p:sp>
      <p:sp>
        <p:nvSpPr>
          <p:cNvPr id="340" name="Shape 340"/>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MJ</a:t>
            </a:r>
          </a:p>
          <a:p>
            <a:endParaRPr lang="en-US" dirty="0"/>
          </a:p>
        </p:txBody>
      </p:sp>
    </p:spTree>
    <p:extLst>
      <p:ext uri="{BB962C8B-B14F-4D97-AF65-F5344CB8AC3E}">
        <p14:creationId xmlns:p14="http://schemas.microsoft.com/office/powerpoint/2010/main" val="33204719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Shape 349"/>
          <p:cNvSpPr>
            <a:spLocks noGrp="1" noRot="1" noChangeAspect="1"/>
          </p:cNvSpPr>
          <p:nvPr>
            <p:ph type="sldImg"/>
          </p:nvPr>
        </p:nvSpPr>
        <p:spPr>
          <a:prstGeom prst="rect">
            <a:avLst/>
          </a:prstGeom>
        </p:spPr>
        <p:txBody>
          <a:bodyPr/>
          <a:lstStyle/>
          <a:p>
            <a:endParaRPr/>
          </a:p>
        </p:txBody>
      </p:sp>
      <p:sp>
        <p:nvSpPr>
          <p:cNvPr id="350" name="Shape 350"/>
          <p:cNvSpPr>
            <a:spLocks noGrp="1"/>
          </p:cNvSpPr>
          <p:nvPr>
            <p:ph type="body" sz="quarter" idx="1"/>
          </p:nvPr>
        </p:nvSpPr>
        <p:spPr>
          <a:prstGeom prst="rect">
            <a:avLst/>
          </a:prstGeom>
        </p:spPr>
        <p:txBody>
          <a:bodyPr/>
          <a:lstStyle/>
          <a:p>
            <a:r>
              <a:rPr lang="en-US" b="1" dirty="0"/>
              <a:t>MJ</a:t>
            </a:r>
          </a:p>
        </p:txBody>
      </p:sp>
    </p:spTree>
    <p:extLst>
      <p:ext uri="{BB962C8B-B14F-4D97-AF65-F5344CB8AC3E}">
        <p14:creationId xmlns:p14="http://schemas.microsoft.com/office/powerpoint/2010/main" val="3187011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noRot="1" noChangeAspect="1"/>
          </p:cNvSpPr>
          <p:nvPr>
            <p:ph type="sldImg"/>
          </p:nvPr>
        </p:nvSpPr>
        <p:spPr>
          <a:prstGeom prst="rect">
            <a:avLst/>
          </a:prstGeom>
        </p:spPr>
        <p:txBody>
          <a:bodyPr/>
          <a:lstStyle/>
          <a:p>
            <a:endParaRPr/>
          </a:p>
        </p:txBody>
      </p:sp>
      <p:sp>
        <p:nvSpPr>
          <p:cNvPr id="315" name="Shape 315"/>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MJ</a:t>
            </a:r>
          </a:p>
          <a:p>
            <a:endParaRPr lang="en-US" dirty="0"/>
          </a:p>
        </p:txBody>
      </p:sp>
    </p:spTree>
    <p:extLst>
      <p:ext uri="{BB962C8B-B14F-4D97-AF65-F5344CB8AC3E}">
        <p14:creationId xmlns:p14="http://schemas.microsoft.com/office/powerpoint/2010/main" val="31582105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MJ</a:t>
            </a:r>
          </a:p>
          <a:p>
            <a:pPr marL="0" marR="0" indent="0" defTabSz="914400" eaLnBrk="1" fontAlgn="auto" latinLnBrk="0" hangingPunct="1">
              <a:lnSpc>
                <a:spcPct val="100000"/>
              </a:lnSpc>
              <a:spcBef>
                <a:spcPts val="0"/>
              </a:spcBef>
              <a:spcAft>
                <a:spcPts val="0"/>
              </a:spcAft>
              <a:buClrTx/>
              <a:buSzTx/>
              <a:buFontTx/>
              <a:buNone/>
              <a:tabLst/>
              <a:defRPr/>
            </a:pPr>
            <a:endParaRPr lang="en-US" dirty="0"/>
          </a:p>
          <a:p>
            <a:pPr marL="0" marR="0" indent="0" defTabSz="914400" eaLnBrk="1" fontAlgn="auto" latinLnBrk="0" hangingPunct="1">
              <a:lnSpc>
                <a:spcPct val="100000"/>
              </a:lnSpc>
              <a:spcBef>
                <a:spcPts val="0"/>
              </a:spcBef>
              <a:spcAft>
                <a:spcPts val="0"/>
              </a:spcAft>
              <a:buClrTx/>
              <a:buSzTx/>
              <a:buFontTx/>
              <a:buNone/>
              <a:tabLst/>
              <a:defRPr/>
            </a:pPr>
            <a:r>
              <a:rPr lang="en-US" dirty="0"/>
              <a:t>HCD is an approach to innovation that can be applied along with many</a:t>
            </a:r>
            <a:r>
              <a:rPr lang="en-US" baseline="0" dirty="0"/>
              <a:t> of the popular tactics that have been adopted. It is not in competition with </a:t>
            </a:r>
            <a:r>
              <a:rPr lang="en-US" baseline="0" dirty="0" err="1"/>
              <a:t>SixSigma</a:t>
            </a:r>
            <a:r>
              <a:rPr lang="en-US" baseline="0" dirty="0"/>
              <a:t> or Agile, but compliments these by making sure the outputs are addressing unmet human needs.</a:t>
            </a:r>
            <a:endParaRPr lang="en-US" dirty="0"/>
          </a:p>
          <a:p>
            <a:endParaRPr lang="en-US" dirty="0"/>
          </a:p>
        </p:txBody>
      </p:sp>
    </p:spTree>
    <p:extLst>
      <p:ext uri="{BB962C8B-B14F-4D97-AF65-F5344CB8AC3E}">
        <p14:creationId xmlns:p14="http://schemas.microsoft.com/office/powerpoint/2010/main" val="8623245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noRot="1" noChangeAspect="1"/>
          </p:cNvSpPr>
          <p:nvPr>
            <p:ph type="sldImg"/>
          </p:nvPr>
        </p:nvSpPr>
        <p:spPr>
          <a:prstGeom prst="rect">
            <a:avLst/>
          </a:prstGeom>
        </p:spPr>
        <p:txBody>
          <a:bodyPr/>
          <a:lstStyle/>
          <a:p>
            <a:endParaRPr/>
          </a:p>
        </p:txBody>
      </p:sp>
      <p:sp>
        <p:nvSpPr>
          <p:cNvPr id="315" name="Shape 315"/>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MJ</a:t>
            </a:r>
          </a:p>
          <a:p>
            <a:endParaRPr lang="en-US" dirty="0"/>
          </a:p>
        </p:txBody>
      </p:sp>
    </p:spTree>
    <p:extLst>
      <p:ext uri="{BB962C8B-B14F-4D97-AF65-F5344CB8AC3E}">
        <p14:creationId xmlns:p14="http://schemas.microsoft.com/office/powerpoint/2010/main" val="4189503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noRot="1" noChangeAspect="1"/>
          </p:cNvSpPr>
          <p:nvPr>
            <p:ph type="sldImg"/>
          </p:nvPr>
        </p:nvSpPr>
        <p:spPr>
          <a:prstGeom prst="rect">
            <a:avLst/>
          </a:prstGeom>
        </p:spPr>
        <p:txBody>
          <a:bodyPr/>
          <a:lstStyle/>
          <a:p>
            <a:endParaRPr/>
          </a:p>
        </p:txBody>
      </p:sp>
      <p:sp>
        <p:nvSpPr>
          <p:cNvPr id="315" name="Shape 315"/>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MJ</a:t>
            </a:r>
          </a:p>
          <a:p>
            <a:endParaRPr lang="en-US" dirty="0"/>
          </a:p>
        </p:txBody>
      </p:sp>
    </p:spTree>
    <p:extLst>
      <p:ext uri="{BB962C8B-B14F-4D97-AF65-F5344CB8AC3E}">
        <p14:creationId xmlns:p14="http://schemas.microsoft.com/office/powerpoint/2010/main" val="26726350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MJ</a:t>
            </a:r>
          </a:p>
          <a:p>
            <a:endParaRPr lang="en-US" dirty="0"/>
          </a:p>
        </p:txBody>
      </p:sp>
    </p:spTree>
    <p:extLst>
      <p:ext uri="{BB962C8B-B14F-4D97-AF65-F5344CB8AC3E}">
        <p14:creationId xmlns:p14="http://schemas.microsoft.com/office/powerpoint/2010/main" val="41341139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Shape 378"/>
          <p:cNvSpPr>
            <a:spLocks noGrp="1" noRot="1" noChangeAspect="1"/>
          </p:cNvSpPr>
          <p:nvPr>
            <p:ph type="sldImg"/>
          </p:nvPr>
        </p:nvSpPr>
        <p:spPr>
          <a:prstGeom prst="rect">
            <a:avLst/>
          </a:prstGeom>
        </p:spPr>
        <p:txBody>
          <a:bodyPr/>
          <a:lstStyle/>
          <a:p>
            <a:endParaRPr/>
          </a:p>
        </p:txBody>
      </p:sp>
      <p:sp>
        <p:nvSpPr>
          <p:cNvPr id="379" name="Shape 379"/>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MJ</a:t>
            </a:r>
          </a:p>
          <a:p>
            <a:pPr marL="0" indent="0">
              <a:buFont typeface="Arial" panose="020B0604020202020204" pitchFamily="34" charset="0"/>
              <a:buNone/>
            </a:pPr>
            <a:endParaRPr lang="en-US" b="1" dirty="0"/>
          </a:p>
          <a:p>
            <a:pPr marL="0" indent="0">
              <a:buFont typeface="Arial" panose="020B0604020202020204" pitchFamily="34" charset="0"/>
              <a:buNone/>
            </a:pPr>
            <a:r>
              <a:rPr lang="en-US" b="0" dirty="0"/>
              <a:t>“Of the people, by the people, for the people!”</a:t>
            </a:r>
            <a:endParaRPr b="0" dirty="0"/>
          </a:p>
        </p:txBody>
      </p:sp>
    </p:spTree>
    <p:extLst>
      <p:ext uri="{BB962C8B-B14F-4D97-AF65-F5344CB8AC3E}">
        <p14:creationId xmlns:p14="http://schemas.microsoft.com/office/powerpoint/2010/main" val="41983821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MJ</a:t>
            </a:r>
          </a:p>
          <a:p>
            <a:endParaRPr lang="en-US" dirty="0"/>
          </a:p>
        </p:txBody>
      </p:sp>
    </p:spTree>
    <p:extLst>
      <p:ext uri="{BB962C8B-B14F-4D97-AF65-F5344CB8AC3E}">
        <p14:creationId xmlns:p14="http://schemas.microsoft.com/office/powerpoint/2010/main" val="3229463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PG</a:t>
            </a:r>
          </a:p>
        </p:txBody>
      </p:sp>
    </p:spTree>
    <p:extLst>
      <p:ext uri="{BB962C8B-B14F-4D97-AF65-F5344CB8AC3E}">
        <p14:creationId xmlns:p14="http://schemas.microsoft.com/office/powerpoint/2010/main" val="25706122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MJ</a:t>
            </a:r>
          </a:p>
          <a:p>
            <a:endParaRPr lang="en-US" dirty="0"/>
          </a:p>
        </p:txBody>
      </p:sp>
    </p:spTree>
    <p:extLst>
      <p:ext uri="{BB962C8B-B14F-4D97-AF65-F5344CB8AC3E}">
        <p14:creationId xmlns:p14="http://schemas.microsoft.com/office/powerpoint/2010/main" val="1657792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a:t>MJ</a:t>
            </a:r>
          </a:p>
          <a:p>
            <a:endParaRPr lang="en-US" dirty="0"/>
          </a:p>
        </p:txBody>
      </p:sp>
    </p:spTree>
    <p:extLst>
      <p:ext uri="{BB962C8B-B14F-4D97-AF65-F5344CB8AC3E}">
        <p14:creationId xmlns:p14="http://schemas.microsoft.com/office/powerpoint/2010/main" val="36440456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a:t>MJ</a:t>
            </a:r>
          </a:p>
          <a:p>
            <a:endParaRPr lang="en-US" dirty="0"/>
          </a:p>
        </p:txBody>
      </p:sp>
    </p:spTree>
    <p:extLst>
      <p:ext uri="{BB962C8B-B14F-4D97-AF65-F5344CB8AC3E}">
        <p14:creationId xmlns:p14="http://schemas.microsoft.com/office/powerpoint/2010/main" val="14303032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a:t>MJ</a:t>
            </a:r>
          </a:p>
          <a:p>
            <a:endParaRPr lang="en-US" dirty="0"/>
          </a:p>
        </p:txBody>
      </p:sp>
    </p:spTree>
    <p:extLst>
      <p:ext uri="{BB962C8B-B14F-4D97-AF65-F5344CB8AC3E}">
        <p14:creationId xmlns:p14="http://schemas.microsoft.com/office/powerpoint/2010/main" val="33201286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JC</a:t>
            </a:r>
            <a:endParaRPr lang="en-US" b="1" dirty="0"/>
          </a:p>
        </p:txBody>
      </p:sp>
    </p:spTree>
    <p:extLst>
      <p:ext uri="{BB962C8B-B14F-4D97-AF65-F5344CB8AC3E}">
        <p14:creationId xmlns:p14="http://schemas.microsoft.com/office/powerpoint/2010/main" val="33232848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noRot="1" noChangeAspect="1"/>
          </p:cNvSpPr>
          <p:nvPr>
            <p:ph type="sldImg"/>
          </p:nvPr>
        </p:nvSpPr>
        <p:spPr>
          <a:prstGeom prst="rect">
            <a:avLst/>
          </a:prstGeom>
        </p:spPr>
        <p:txBody>
          <a:bodyPr/>
          <a:lstStyle/>
          <a:p>
            <a:endParaRPr/>
          </a:p>
        </p:txBody>
      </p:sp>
      <p:sp>
        <p:nvSpPr>
          <p:cNvPr id="315" name="Shape 315"/>
          <p:cNvSpPr>
            <a:spLocks noGrp="1"/>
          </p:cNvSpPr>
          <p:nvPr>
            <p:ph type="body" sz="quarter" idx="1"/>
          </p:nvPr>
        </p:nvSpPr>
        <p:spPr>
          <a:prstGeom prst="rect">
            <a:avLst/>
          </a:prstGeom>
        </p:spPr>
        <p:txBody>
          <a:bodyPr/>
          <a:lstStyle/>
          <a:p>
            <a:r>
              <a:rPr lang="en-US" b="1"/>
              <a:t>JC</a:t>
            </a:r>
            <a:endParaRPr lang="en-US" b="1" dirty="0"/>
          </a:p>
        </p:txBody>
      </p:sp>
    </p:spTree>
    <p:extLst>
      <p:ext uri="{BB962C8B-B14F-4D97-AF65-F5344CB8AC3E}">
        <p14:creationId xmlns:p14="http://schemas.microsoft.com/office/powerpoint/2010/main" val="30610066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JC</a:t>
            </a:r>
          </a:p>
        </p:txBody>
      </p:sp>
    </p:spTree>
    <p:extLst>
      <p:ext uri="{BB962C8B-B14F-4D97-AF65-F5344CB8AC3E}">
        <p14:creationId xmlns:p14="http://schemas.microsoft.com/office/powerpoint/2010/main" val="23382784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JC</a:t>
            </a:r>
          </a:p>
        </p:txBody>
      </p:sp>
    </p:spTree>
    <p:extLst>
      <p:ext uri="{BB962C8B-B14F-4D97-AF65-F5344CB8AC3E}">
        <p14:creationId xmlns:p14="http://schemas.microsoft.com/office/powerpoint/2010/main" val="6588944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JC</a:t>
            </a:r>
          </a:p>
        </p:txBody>
      </p:sp>
    </p:spTree>
    <p:extLst>
      <p:ext uri="{BB962C8B-B14F-4D97-AF65-F5344CB8AC3E}">
        <p14:creationId xmlns:p14="http://schemas.microsoft.com/office/powerpoint/2010/main" val="15598600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JC</a:t>
            </a:r>
          </a:p>
        </p:txBody>
      </p:sp>
    </p:spTree>
    <p:extLst>
      <p:ext uri="{BB962C8B-B14F-4D97-AF65-F5344CB8AC3E}">
        <p14:creationId xmlns:p14="http://schemas.microsoft.com/office/powerpoint/2010/main" val="399828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PG</a:t>
            </a:r>
            <a:endParaRPr lang="en-US" dirty="0"/>
          </a:p>
          <a:p>
            <a:endParaRPr lang="en-US" dirty="0"/>
          </a:p>
          <a:p>
            <a:r>
              <a:rPr lang="en-US" dirty="0" err="1"/>
              <a:t>Veterans’s</a:t>
            </a:r>
            <a:r>
              <a:rPr lang="en-US" dirty="0"/>
              <a:t> journey</a:t>
            </a:r>
            <a:br>
              <a:rPr lang="en-US" dirty="0"/>
            </a:br>
            <a:r>
              <a:rPr lang="en-US" dirty="0" err="1"/>
              <a:t>Millenium</a:t>
            </a:r>
            <a:r>
              <a:rPr lang="en-US" dirty="0"/>
              <a:t> Challenge Corporation – ethnographic research on seaweed farmers</a:t>
            </a:r>
          </a:p>
          <a:p>
            <a:r>
              <a:rPr lang="en-US" dirty="0"/>
              <a:t>FDA’s Center for Devices and Radiological Health --- how to align testing standards for a product’s testing standards are regulated by 2 different agencies (FDA and NIOSH)</a:t>
            </a:r>
          </a:p>
          <a:p>
            <a:r>
              <a:rPr lang="en-US" dirty="0"/>
              <a:t>USA</a:t>
            </a:r>
            <a:r>
              <a:rPr lang="en-US" baseline="0" dirty="0"/>
              <a:t> JOBS – looking at how to design the experience of hiring and seeking employment in the federal government. </a:t>
            </a:r>
          </a:p>
          <a:p>
            <a:r>
              <a:rPr lang="en-US" baseline="0" dirty="0"/>
              <a:t>VA Community Provider Toolkit – evolving an existing product with awareness of its actual – not presumed- stakeholders Seeks to covey knowledge re: providing mental health care to veterans to non-VA providers of those services. </a:t>
            </a:r>
          </a:p>
          <a:p>
            <a:r>
              <a:rPr lang="en-US" baseline="0" dirty="0"/>
              <a:t>Work with FDA Food and Nutrition Service’s Free and Reduced School Meals program aimed at simplifying and improving the application experience for families applying for that support. </a:t>
            </a:r>
            <a:endParaRPr lang="en-US" dirty="0"/>
          </a:p>
          <a:p>
            <a:endParaRPr lang="en-US" dirty="0"/>
          </a:p>
        </p:txBody>
      </p:sp>
    </p:spTree>
    <p:extLst>
      <p:ext uri="{BB962C8B-B14F-4D97-AF65-F5344CB8AC3E}">
        <p14:creationId xmlns:p14="http://schemas.microsoft.com/office/powerpoint/2010/main" val="32769964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JC</a:t>
            </a:r>
            <a:endParaRPr lang="en-US" b="0" dirty="0"/>
          </a:p>
          <a:p>
            <a:pPr marL="0" marR="0" lvl="0" indent="0" defTabSz="914400" eaLnBrk="1" fontAlgn="auto" latinLnBrk="0" hangingPunct="1">
              <a:lnSpc>
                <a:spcPct val="100000"/>
              </a:lnSpc>
              <a:spcBef>
                <a:spcPts val="0"/>
              </a:spcBef>
              <a:spcAft>
                <a:spcPts val="0"/>
              </a:spcAft>
              <a:buClrTx/>
              <a:buSzTx/>
              <a:buFontTx/>
              <a:buNone/>
              <a:tabLst/>
              <a:defRPr/>
            </a:pPr>
            <a:endParaRPr lang="en-US" b="0" dirty="0"/>
          </a:p>
          <a:p>
            <a:pPr marL="0" marR="0" lvl="0" indent="0" defTabSz="914400" eaLnBrk="1" fontAlgn="auto" latinLnBrk="0" hangingPunct="1">
              <a:lnSpc>
                <a:spcPct val="100000"/>
              </a:lnSpc>
              <a:spcBef>
                <a:spcPts val="0"/>
              </a:spcBef>
              <a:spcAft>
                <a:spcPts val="0"/>
              </a:spcAft>
              <a:buClrTx/>
              <a:buSzTx/>
              <a:buFontTx/>
              <a:buNone/>
              <a:tabLst/>
              <a:defRPr/>
            </a:pPr>
            <a:r>
              <a:rPr lang="en-US" b="0" dirty="0"/>
              <a:t>Initial problem frame: HMW coordinate standards for face masks between two regulatory agencies (CDC &amp; NIOSH)?</a:t>
            </a:r>
            <a:endParaRPr lang="en-US" b="1" dirty="0"/>
          </a:p>
        </p:txBody>
      </p:sp>
    </p:spTree>
    <p:extLst>
      <p:ext uri="{BB962C8B-B14F-4D97-AF65-F5344CB8AC3E}">
        <p14:creationId xmlns:p14="http://schemas.microsoft.com/office/powerpoint/2010/main" val="17623896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JC</a:t>
            </a:r>
          </a:p>
          <a:p>
            <a:pPr marL="0" marR="0" lvl="0" indent="0" defTabSz="914400" eaLnBrk="1" fontAlgn="auto" latinLnBrk="0" hangingPunct="1">
              <a:lnSpc>
                <a:spcPct val="100000"/>
              </a:lnSpc>
              <a:spcBef>
                <a:spcPts val="0"/>
              </a:spcBef>
              <a:spcAft>
                <a:spcPts val="0"/>
              </a:spcAft>
              <a:buClrTx/>
              <a:buSzTx/>
              <a:buFontTx/>
              <a:buNone/>
              <a:tabLst/>
              <a:defRPr/>
            </a:pPr>
            <a:endParaRPr lang="en-US" b="1" dirty="0"/>
          </a:p>
          <a:p>
            <a:pPr marL="0" marR="0" lvl="0" indent="0" defTabSz="914400" eaLnBrk="1" fontAlgn="auto" latinLnBrk="0" hangingPunct="1">
              <a:lnSpc>
                <a:spcPct val="100000"/>
              </a:lnSpc>
              <a:spcBef>
                <a:spcPts val="0"/>
              </a:spcBef>
              <a:spcAft>
                <a:spcPts val="0"/>
              </a:spcAft>
              <a:buClrTx/>
              <a:buSzTx/>
              <a:buFontTx/>
              <a:buNone/>
              <a:tabLst/>
              <a:defRPr/>
            </a:pPr>
            <a:r>
              <a:rPr lang="en-US" b="0" dirty="0"/>
              <a:t>We brought in agency stakeholders and field workers for a co-design workshop. Field workers shared that often when its hot or during meal times…</a:t>
            </a:r>
          </a:p>
        </p:txBody>
      </p:sp>
    </p:spTree>
    <p:extLst>
      <p:ext uri="{BB962C8B-B14F-4D97-AF65-F5344CB8AC3E}">
        <p14:creationId xmlns:p14="http://schemas.microsoft.com/office/powerpoint/2010/main" val="32973433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JC</a:t>
            </a:r>
            <a:endParaRPr lang="en-US" b="0" dirty="0"/>
          </a:p>
          <a:p>
            <a:pPr marL="0" marR="0" lvl="0" indent="0" defTabSz="914400" eaLnBrk="1" fontAlgn="auto" latinLnBrk="0" hangingPunct="1">
              <a:lnSpc>
                <a:spcPct val="100000"/>
              </a:lnSpc>
              <a:spcBef>
                <a:spcPts val="0"/>
              </a:spcBef>
              <a:spcAft>
                <a:spcPts val="0"/>
              </a:spcAft>
              <a:buClrTx/>
              <a:buSzTx/>
              <a:buFontTx/>
              <a:buNone/>
              <a:tabLst/>
              <a:defRPr/>
            </a:pPr>
            <a:endParaRPr lang="en-US" b="0" dirty="0"/>
          </a:p>
          <a:p>
            <a:pPr marL="0" marR="0" lvl="0" indent="0" defTabSz="914400" eaLnBrk="1" fontAlgn="auto" latinLnBrk="0" hangingPunct="1">
              <a:lnSpc>
                <a:spcPct val="100000"/>
              </a:lnSpc>
              <a:spcBef>
                <a:spcPts val="0"/>
              </a:spcBef>
              <a:spcAft>
                <a:spcPts val="0"/>
              </a:spcAft>
              <a:buClrTx/>
              <a:buSzTx/>
              <a:buFontTx/>
              <a:buNone/>
              <a:tabLst/>
              <a:defRPr/>
            </a:pPr>
            <a:r>
              <a:rPr lang="en-US" b="0" dirty="0"/>
              <a:t>They ended up taking off their face masks. </a:t>
            </a:r>
          </a:p>
          <a:p>
            <a:pPr marL="0" marR="0" lvl="0" indent="0" defTabSz="914400" eaLnBrk="1" fontAlgn="auto" latinLnBrk="0" hangingPunct="1">
              <a:lnSpc>
                <a:spcPct val="100000"/>
              </a:lnSpc>
              <a:spcBef>
                <a:spcPts val="0"/>
              </a:spcBef>
              <a:spcAft>
                <a:spcPts val="0"/>
              </a:spcAft>
              <a:buClrTx/>
              <a:buSzTx/>
              <a:buFontTx/>
              <a:buNone/>
              <a:tabLst/>
              <a:defRPr/>
            </a:pPr>
            <a:endParaRPr lang="en-US" b="0" dirty="0"/>
          </a:p>
          <a:p>
            <a:pPr marL="0" marR="0" lvl="0" indent="0" defTabSz="914400" eaLnBrk="1" fontAlgn="auto" latinLnBrk="0" hangingPunct="1">
              <a:lnSpc>
                <a:spcPct val="100000"/>
              </a:lnSpc>
              <a:spcBef>
                <a:spcPts val="0"/>
              </a:spcBef>
              <a:spcAft>
                <a:spcPts val="0"/>
              </a:spcAft>
              <a:buClrTx/>
              <a:buSzTx/>
              <a:buFontTx/>
              <a:buNone/>
              <a:tabLst/>
              <a:defRPr/>
            </a:pPr>
            <a:r>
              <a:rPr lang="en-US" b="0" dirty="0"/>
              <a:t>New problem frame: HMW design face mask standards to account for comfort, so that field workers keep their masks on at all times?</a:t>
            </a:r>
            <a:endParaRPr lang="en-US" b="1" dirty="0"/>
          </a:p>
        </p:txBody>
      </p:sp>
    </p:spTree>
    <p:extLst>
      <p:ext uri="{BB962C8B-B14F-4D97-AF65-F5344CB8AC3E}">
        <p14:creationId xmlns:p14="http://schemas.microsoft.com/office/powerpoint/2010/main" val="8716149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NJ</a:t>
            </a:r>
          </a:p>
          <a:p>
            <a:endParaRPr lang="en-US" dirty="0"/>
          </a:p>
        </p:txBody>
      </p:sp>
    </p:spTree>
    <p:extLst>
      <p:ext uri="{BB962C8B-B14F-4D97-AF65-F5344CB8AC3E}">
        <p14:creationId xmlns:p14="http://schemas.microsoft.com/office/powerpoint/2010/main" val="22440490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NJ</a:t>
            </a:r>
          </a:p>
          <a:p>
            <a:endParaRPr lang="en-US" dirty="0"/>
          </a:p>
        </p:txBody>
      </p:sp>
    </p:spTree>
    <p:extLst>
      <p:ext uri="{BB962C8B-B14F-4D97-AF65-F5344CB8AC3E}">
        <p14:creationId xmlns:p14="http://schemas.microsoft.com/office/powerpoint/2010/main" val="33383296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NJ</a:t>
            </a:r>
          </a:p>
          <a:p>
            <a:endParaRPr lang="en-US" dirty="0"/>
          </a:p>
        </p:txBody>
      </p:sp>
    </p:spTree>
    <p:extLst>
      <p:ext uri="{BB962C8B-B14F-4D97-AF65-F5344CB8AC3E}">
        <p14:creationId xmlns:p14="http://schemas.microsoft.com/office/powerpoint/2010/main" val="7838787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NJ</a:t>
            </a:r>
          </a:p>
          <a:p>
            <a:endParaRPr lang="en-US" dirty="0"/>
          </a:p>
        </p:txBody>
      </p:sp>
    </p:spTree>
    <p:extLst>
      <p:ext uri="{BB962C8B-B14F-4D97-AF65-F5344CB8AC3E}">
        <p14:creationId xmlns:p14="http://schemas.microsoft.com/office/powerpoint/2010/main" val="30123092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NJ</a:t>
            </a:r>
          </a:p>
          <a:p>
            <a:endParaRPr lang="en-US" dirty="0"/>
          </a:p>
        </p:txBody>
      </p:sp>
    </p:spTree>
    <p:extLst>
      <p:ext uri="{BB962C8B-B14F-4D97-AF65-F5344CB8AC3E}">
        <p14:creationId xmlns:p14="http://schemas.microsoft.com/office/powerpoint/2010/main" val="24190875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NJ</a:t>
            </a:r>
          </a:p>
          <a:p>
            <a:endParaRPr lang="en-US" dirty="0"/>
          </a:p>
        </p:txBody>
      </p:sp>
    </p:spTree>
    <p:extLst>
      <p:ext uri="{BB962C8B-B14F-4D97-AF65-F5344CB8AC3E}">
        <p14:creationId xmlns:p14="http://schemas.microsoft.com/office/powerpoint/2010/main" val="17065728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JC</a:t>
            </a:r>
          </a:p>
        </p:txBody>
      </p:sp>
    </p:spTree>
    <p:extLst>
      <p:ext uri="{BB962C8B-B14F-4D97-AF65-F5344CB8AC3E}">
        <p14:creationId xmlns:p14="http://schemas.microsoft.com/office/powerpoint/2010/main" val="1116196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PG</a:t>
            </a:r>
          </a:p>
          <a:p>
            <a:endParaRPr lang="en-US" dirty="0"/>
          </a:p>
        </p:txBody>
      </p:sp>
    </p:spTree>
    <p:extLst>
      <p:ext uri="{BB962C8B-B14F-4D97-AF65-F5344CB8AC3E}">
        <p14:creationId xmlns:p14="http://schemas.microsoft.com/office/powerpoint/2010/main" val="40376117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noRot="1" noChangeAspect="1"/>
          </p:cNvSpPr>
          <p:nvPr>
            <p:ph type="sldImg"/>
          </p:nvPr>
        </p:nvSpPr>
        <p:spPr>
          <a:prstGeom prst="rect">
            <a:avLst/>
          </a:prstGeom>
        </p:spPr>
        <p:txBody>
          <a:bodyPr/>
          <a:lstStyle/>
          <a:p>
            <a:endParaRPr/>
          </a:p>
        </p:txBody>
      </p:sp>
      <p:sp>
        <p:nvSpPr>
          <p:cNvPr id="315" name="Shape 315"/>
          <p:cNvSpPr>
            <a:spLocks noGrp="1"/>
          </p:cNvSpPr>
          <p:nvPr>
            <p:ph type="body" sz="quarter" idx="1"/>
          </p:nvPr>
        </p:nvSpPr>
        <p:spPr>
          <a:prstGeom prst="rect">
            <a:avLst/>
          </a:prstGeom>
        </p:spPr>
        <p:txBody>
          <a:bodyPr/>
          <a:lstStyle/>
          <a:p>
            <a:r>
              <a:rPr lang="en-US" b="1" dirty="0"/>
              <a:t>JC</a:t>
            </a:r>
          </a:p>
        </p:txBody>
      </p:sp>
    </p:spTree>
    <p:extLst>
      <p:ext uri="{BB962C8B-B14F-4D97-AF65-F5344CB8AC3E}">
        <p14:creationId xmlns:p14="http://schemas.microsoft.com/office/powerpoint/2010/main" val="22897734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JC</a:t>
            </a:r>
          </a:p>
        </p:txBody>
      </p:sp>
    </p:spTree>
    <p:extLst>
      <p:ext uri="{BB962C8B-B14F-4D97-AF65-F5344CB8AC3E}">
        <p14:creationId xmlns:p14="http://schemas.microsoft.com/office/powerpoint/2010/main" val="34838245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JC</a:t>
            </a:r>
          </a:p>
        </p:txBody>
      </p:sp>
    </p:spTree>
    <p:extLst>
      <p:ext uri="{BB962C8B-B14F-4D97-AF65-F5344CB8AC3E}">
        <p14:creationId xmlns:p14="http://schemas.microsoft.com/office/powerpoint/2010/main" val="35996120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JC</a:t>
            </a:r>
          </a:p>
        </p:txBody>
      </p:sp>
    </p:spTree>
    <p:extLst>
      <p:ext uri="{BB962C8B-B14F-4D97-AF65-F5344CB8AC3E}">
        <p14:creationId xmlns:p14="http://schemas.microsoft.com/office/powerpoint/2010/main" val="9963198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noRot="1" noChangeAspect="1"/>
          </p:cNvSpPr>
          <p:nvPr>
            <p:ph type="sldImg"/>
          </p:nvPr>
        </p:nvSpPr>
        <p:spPr>
          <a:prstGeom prst="rect">
            <a:avLst/>
          </a:prstGeom>
        </p:spPr>
        <p:txBody>
          <a:bodyPr/>
          <a:lstStyle/>
          <a:p>
            <a:endParaRPr/>
          </a:p>
        </p:txBody>
      </p:sp>
      <p:sp>
        <p:nvSpPr>
          <p:cNvPr id="315" name="Shape 315"/>
          <p:cNvSpPr>
            <a:spLocks noGrp="1"/>
          </p:cNvSpPr>
          <p:nvPr>
            <p:ph type="body" sz="quarter" idx="1"/>
          </p:nvPr>
        </p:nvSpPr>
        <p:spPr>
          <a:prstGeom prst="rect">
            <a:avLst/>
          </a:prstGeom>
        </p:spPr>
        <p:txBody>
          <a:bodyPr/>
          <a:lstStyle/>
          <a:p>
            <a:r>
              <a:rPr lang="en-US" b="1" dirty="0"/>
              <a:t>JC</a:t>
            </a:r>
            <a:endParaRPr lang="en-US" b="0" dirty="0"/>
          </a:p>
          <a:p>
            <a:endParaRPr lang="en-US" b="0" dirty="0"/>
          </a:p>
          <a:p>
            <a:r>
              <a:rPr lang="en-US" b="0" dirty="0"/>
              <a:t>Map shows the amount of tweets in areas. The biggest circle is the last Starbucks open in Manhattan, which still had WIFI available. The second biggest circle near Central Park is where a crane had fallen down, creating a lot of property damage. The quantitative data shows that something is happening, but you need the qualitative data to understand what is happening.</a:t>
            </a:r>
            <a:endParaRPr lang="en-US" b="1" dirty="0"/>
          </a:p>
        </p:txBody>
      </p:sp>
    </p:spTree>
    <p:extLst>
      <p:ext uri="{BB962C8B-B14F-4D97-AF65-F5344CB8AC3E}">
        <p14:creationId xmlns:p14="http://schemas.microsoft.com/office/powerpoint/2010/main" val="11580722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JC</a:t>
            </a:r>
          </a:p>
          <a:p>
            <a:endParaRPr lang="en-US" b="1" dirty="0"/>
          </a:p>
          <a:p>
            <a:r>
              <a:rPr lang="en-US" b="0" dirty="0"/>
              <a:t>Free and reduced school lunch program, Lab in partnership with USDA</a:t>
            </a:r>
          </a:p>
        </p:txBody>
      </p:sp>
    </p:spTree>
    <p:extLst>
      <p:ext uri="{BB962C8B-B14F-4D97-AF65-F5344CB8AC3E}">
        <p14:creationId xmlns:p14="http://schemas.microsoft.com/office/powerpoint/2010/main" val="6587695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JC</a:t>
            </a:r>
          </a:p>
        </p:txBody>
      </p:sp>
    </p:spTree>
    <p:extLst>
      <p:ext uri="{BB962C8B-B14F-4D97-AF65-F5344CB8AC3E}">
        <p14:creationId xmlns:p14="http://schemas.microsoft.com/office/powerpoint/2010/main" val="32015770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JC</a:t>
            </a:r>
          </a:p>
        </p:txBody>
      </p:sp>
    </p:spTree>
    <p:extLst>
      <p:ext uri="{BB962C8B-B14F-4D97-AF65-F5344CB8AC3E}">
        <p14:creationId xmlns:p14="http://schemas.microsoft.com/office/powerpoint/2010/main" val="6297921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JC</a:t>
            </a:r>
          </a:p>
        </p:txBody>
      </p:sp>
    </p:spTree>
    <p:extLst>
      <p:ext uri="{BB962C8B-B14F-4D97-AF65-F5344CB8AC3E}">
        <p14:creationId xmlns:p14="http://schemas.microsoft.com/office/powerpoint/2010/main" val="33622141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JC</a:t>
            </a:r>
          </a:p>
          <a:p>
            <a:endParaRPr lang="en-US" b="1" dirty="0"/>
          </a:p>
          <a:p>
            <a:r>
              <a:rPr lang="en-US" b="0" dirty="0"/>
              <a:t>Seaweed farming, Lab in partnership with the Millennium Challenge Corporation </a:t>
            </a:r>
          </a:p>
        </p:txBody>
      </p:sp>
    </p:spTree>
    <p:extLst>
      <p:ext uri="{BB962C8B-B14F-4D97-AF65-F5344CB8AC3E}">
        <p14:creationId xmlns:p14="http://schemas.microsoft.com/office/powerpoint/2010/main" val="1178627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MJ</a:t>
            </a:r>
          </a:p>
        </p:txBody>
      </p:sp>
    </p:spTree>
    <p:extLst>
      <p:ext uri="{BB962C8B-B14F-4D97-AF65-F5344CB8AC3E}">
        <p14:creationId xmlns:p14="http://schemas.microsoft.com/office/powerpoint/2010/main" val="21533022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PG</a:t>
            </a:r>
          </a:p>
          <a:p>
            <a:endParaRPr lang="en-US" dirty="0"/>
          </a:p>
        </p:txBody>
      </p:sp>
    </p:spTree>
    <p:extLst>
      <p:ext uri="{BB962C8B-B14F-4D97-AF65-F5344CB8AC3E}">
        <p14:creationId xmlns:p14="http://schemas.microsoft.com/office/powerpoint/2010/main" val="14276542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PG</a:t>
            </a:r>
          </a:p>
        </p:txBody>
      </p:sp>
    </p:spTree>
    <p:extLst>
      <p:ext uri="{BB962C8B-B14F-4D97-AF65-F5344CB8AC3E}">
        <p14:creationId xmlns:p14="http://schemas.microsoft.com/office/powerpoint/2010/main" val="9340398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PG</a:t>
            </a:r>
          </a:p>
        </p:txBody>
      </p:sp>
    </p:spTree>
    <p:extLst>
      <p:ext uri="{BB962C8B-B14F-4D97-AF65-F5344CB8AC3E}">
        <p14:creationId xmlns:p14="http://schemas.microsoft.com/office/powerpoint/2010/main" val="9856000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PG</a:t>
            </a:r>
          </a:p>
        </p:txBody>
      </p:sp>
    </p:spTree>
    <p:extLst>
      <p:ext uri="{BB962C8B-B14F-4D97-AF65-F5344CB8AC3E}">
        <p14:creationId xmlns:p14="http://schemas.microsoft.com/office/powerpoint/2010/main" val="38458663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PG</a:t>
            </a:r>
          </a:p>
        </p:txBody>
      </p:sp>
    </p:spTree>
    <p:extLst>
      <p:ext uri="{BB962C8B-B14F-4D97-AF65-F5344CB8AC3E}">
        <p14:creationId xmlns:p14="http://schemas.microsoft.com/office/powerpoint/2010/main" val="26458884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PG</a:t>
            </a:r>
          </a:p>
        </p:txBody>
      </p:sp>
    </p:spTree>
    <p:extLst>
      <p:ext uri="{BB962C8B-B14F-4D97-AF65-F5344CB8AC3E}">
        <p14:creationId xmlns:p14="http://schemas.microsoft.com/office/powerpoint/2010/main" val="27035634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Shape 551"/>
          <p:cNvSpPr>
            <a:spLocks noGrp="1" noRot="1" noChangeAspect="1"/>
          </p:cNvSpPr>
          <p:nvPr>
            <p:ph type="sldImg"/>
          </p:nvPr>
        </p:nvSpPr>
        <p:spPr>
          <a:prstGeom prst="rect">
            <a:avLst/>
          </a:prstGeom>
        </p:spPr>
        <p:txBody>
          <a:bodyPr/>
          <a:lstStyle/>
          <a:p>
            <a:endParaRPr/>
          </a:p>
        </p:txBody>
      </p:sp>
      <p:sp>
        <p:nvSpPr>
          <p:cNvPr id="552" name="Shape 552"/>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PG</a:t>
            </a:r>
          </a:p>
        </p:txBody>
      </p:sp>
    </p:spTree>
    <p:extLst>
      <p:ext uri="{BB962C8B-B14F-4D97-AF65-F5344CB8AC3E}">
        <p14:creationId xmlns:p14="http://schemas.microsoft.com/office/powerpoint/2010/main" val="326990307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Shape 551"/>
          <p:cNvSpPr>
            <a:spLocks noGrp="1" noRot="1" noChangeAspect="1"/>
          </p:cNvSpPr>
          <p:nvPr>
            <p:ph type="sldImg"/>
          </p:nvPr>
        </p:nvSpPr>
        <p:spPr>
          <a:prstGeom prst="rect">
            <a:avLst/>
          </a:prstGeom>
        </p:spPr>
        <p:txBody>
          <a:bodyPr/>
          <a:lstStyle/>
          <a:p>
            <a:endParaRPr/>
          </a:p>
        </p:txBody>
      </p:sp>
      <p:sp>
        <p:nvSpPr>
          <p:cNvPr id="552" name="Shape 552"/>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PG</a:t>
            </a:r>
          </a:p>
        </p:txBody>
      </p:sp>
    </p:spTree>
    <p:extLst>
      <p:ext uri="{BB962C8B-B14F-4D97-AF65-F5344CB8AC3E}">
        <p14:creationId xmlns:p14="http://schemas.microsoft.com/office/powerpoint/2010/main" val="28115552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PG</a:t>
            </a:r>
          </a:p>
        </p:txBody>
      </p:sp>
    </p:spTree>
    <p:extLst>
      <p:ext uri="{BB962C8B-B14F-4D97-AF65-F5344CB8AC3E}">
        <p14:creationId xmlns:p14="http://schemas.microsoft.com/office/powerpoint/2010/main" val="1425633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PG</a:t>
            </a:r>
          </a:p>
          <a:p>
            <a:endParaRPr lang="en-US" dirty="0"/>
          </a:p>
        </p:txBody>
      </p:sp>
    </p:spTree>
    <p:extLst>
      <p:ext uri="{BB962C8B-B14F-4D97-AF65-F5344CB8AC3E}">
        <p14:creationId xmlns:p14="http://schemas.microsoft.com/office/powerpoint/2010/main" val="2046283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MJ</a:t>
            </a:r>
          </a:p>
          <a:p>
            <a:endParaRPr lang="en-US" dirty="0"/>
          </a:p>
        </p:txBody>
      </p:sp>
    </p:spTree>
    <p:extLst>
      <p:ext uri="{BB962C8B-B14F-4D97-AF65-F5344CB8AC3E}">
        <p14:creationId xmlns:p14="http://schemas.microsoft.com/office/powerpoint/2010/main" val="36166617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Shape 551"/>
          <p:cNvSpPr>
            <a:spLocks noGrp="1" noRot="1" noChangeAspect="1"/>
          </p:cNvSpPr>
          <p:nvPr>
            <p:ph type="sldImg"/>
          </p:nvPr>
        </p:nvSpPr>
        <p:spPr>
          <a:prstGeom prst="rect">
            <a:avLst/>
          </a:prstGeom>
        </p:spPr>
        <p:txBody>
          <a:bodyPr/>
          <a:lstStyle/>
          <a:p>
            <a:endParaRPr/>
          </a:p>
        </p:txBody>
      </p:sp>
      <p:sp>
        <p:nvSpPr>
          <p:cNvPr id="552" name="Shape 552"/>
          <p:cNvSpPr>
            <a:spLocks noGrp="1"/>
          </p:cNvSpPr>
          <p:nvPr>
            <p:ph type="body" sz="quarter" idx="1"/>
          </p:nvPr>
        </p:nvSpPr>
        <p:spPr>
          <a:prstGeom prst="rect">
            <a:avLst/>
          </a:prstGeom>
        </p:spPr>
        <p:txBody>
          <a:bodyPr/>
          <a:lstStyle/>
          <a:p>
            <a:pPr marL="0" marR="0" lvl="0" indent="0" defTabSz="330227" eaLnBrk="1" fontAlgn="auto" latinLnBrk="0" hangingPunct="1">
              <a:lnSpc>
                <a:spcPct val="117999"/>
              </a:lnSpc>
              <a:spcBef>
                <a:spcPts val="0"/>
              </a:spcBef>
              <a:spcAft>
                <a:spcPts val="0"/>
              </a:spcAft>
              <a:buClrTx/>
              <a:buSzTx/>
              <a:buFontTx/>
              <a:buNone/>
              <a:tabLst/>
              <a:defRPr/>
            </a:pPr>
            <a:r>
              <a:rPr lang="en-US" b="1" dirty="0"/>
              <a:t>PG</a:t>
            </a:r>
          </a:p>
        </p:txBody>
      </p:sp>
    </p:spTree>
    <p:extLst>
      <p:ext uri="{BB962C8B-B14F-4D97-AF65-F5344CB8AC3E}">
        <p14:creationId xmlns:p14="http://schemas.microsoft.com/office/powerpoint/2010/main" val="13171158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Shape 551"/>
          <p:cNvSpPr>
            <a:spLocks noGrp="1" noRot="1" noChangeAspect="1"/>
          </p:cNvSpPr>
          <p:nvPr>
            <p:ph type="sldImg"/>
          </p:nvPr>
        </p:nvSpPr>
        <p:spPr>
          <a:prstGeom prst="rect">
            <a:avLst/>
          </a:prstGeom>
        </p:spPr>
        <p:txBody>
          <a:bodyPr/>
          <a:lstStyle/>
          <a:p>
            <a:endParaRPr/>
          </a:p>
        </p:txBody>
      </p:sp>
      <p:sp>
        <p:nvSpPr>
          <p:cNvPr id="552" name="Shape 552"/>
          <p:cNvSpPr>
            <a:spLocks noGrp="1"/>
          </p:cNvSpPr>
          <p:nvPr>
            <p:ph type="body" sz="quarter" idx="1"/>
          </p:nvPr>
        </p:nvSpPr>
        <p:spPr>
          <a:prstGeom prst="rect">
            <a:avLst/>
          </a:prstGeom>
        </p:spPr>
        <p:txBody>
          <a:bodyPr/>
          <a:lstStyle/>
          <a:p>
            <a:pPr marL="0" marR="0" lvl="0" indent="0" defTabSz="330227" eaLnBrk="1" fontAlgn="auto" latinLnBrk="0" hangingPunct="1">
              <a:lnSpc>
                <a:spcPct val="117999"/>
              </a:lnSpc>
              <a:spcBef>
                <a:spcPts val="0"/>
              </a:spcBef>
              <a:spcAft>
                <a:spcPts val="0"/>
              </a:spcAft>
              <a:buClrTx/>
              <a:buSzTx/>
              <a:buFontTx/>
              <a:buNone/>
              <a:tabLst/>
              <a:defRPr/>
            </a:pPr>
            <a:r>
              <a:rPr lang="en-US" b="1" dirty="0"/>
              <a:t>PG</a:t>
            </a:r>
          </a:p>
        </p:txBody>
      </p:sp>
    </p:spTree>
    <p:extLst>
      <p:ext uri="{BB962C8B-B14F-4D97-AF65-F5344CB8AC3E}">
        <p14:creationId xmlns:p14="http://schemas.microsoft.com/office/powerpoint/2010/main" val="109281318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PG</a:t>
            </a:r>
          </a:p>
        </p:txBody>
      </p:sp>
    </p:spTree>
    <p:extLst>
      <p:ext uri="{BB962C8B-B14F-4D97-AF65-F5344CB8AC3E}">
        <p14:creationId xmlns:p14="http://schemas.microsoft.com/office/powerpoint/2010/main" val="176543458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MJ</a:t>
            </a:r>
          </a:p>
        </p:txBody>
      </p:sp>
    </p:spTree>
    <p:extLst>
      <p:ext uri="{BB962C8B-B14F-4D97-AF65-F5344CB8AC3E}">
        <p14:creationId xmlns:p14="http://schemas.microsoft.com/office/powerpoint/2010/main" val="22720301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Shape 551"/>
          <p:cNvSpPr>
            <a:spLocks noGrp="1" noRot="1" noChangeAspect="1"/>
          </p:cNvSpPr>
          <p:nvPr>
            <p:ph type="sldImg"/>
          </p:nvPr>
        </p:nvSpPr>
        <p:spPr>
          <a:prstGeom prst="rect">
            <a:avLst/>
          </a:prstGeom>
        </p:spPr>
        <p:txBody>
          <a:bodyPr/>
          <a:lstStyle/>
          <a:p>
            <a:endParaRPr/>
          </a:p>
        </p:txBody>
      </p:sp>
      <p:sp>
        <p:nvSpPr>
          <p:cNvPr id="552" name="Shape 552"/>
          <p:cNvSpPr>
            <a:spLocks noGrp="1"/>
          </p:cNvSpPr>
          <p:nvPr>
            <p:ph type="body" sz="quarter" idx="1"/>
          </p:nvPr>
        </p:nvSpPr>
        <p:spPr>
          <a:prstGeom prst="rect">
            <a:avLst/>
          </a:prstGeom>
        </p:spPr>
        <p:txBody>
          <a:bodyPr/>
          <a:lstStyle/>
          <a:p>
            <a:r>
              <a:rPr lang="en-US" b="1" dirty="0"/>
              <a:t>MJ</a:t>
            </a:r>
          </a:p>
        </p:txBody>
      </p:sp>
    </p:spTree>
    <p:extLst>
      <p:ext uri="{BB962C8B-B14F-4D97-AF65-F5344CB8AC3E}">
        <p14:creationId xmlns:p14="http://schemas.microsoft.com/office/powerpoint/2010/main" val="373907191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MJ</a:t>
            </a:r>
            <a:endParaRPr lang="en-US" b="1" dirty="0"/>
          </a:p>
        </p:txBody>
      </p:sp>
    </p:spTree>
    <p:extLst>
      <p:ext uri="{BB962C8B-B14F-4D97-AF65-F5344CB8AC3E}">
        <p14:creationId xmlns:p14="http://schemas.microsoft.com/office/powerpoint/2010/main" val="3562228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MJ</a:t>
            </a:r>
          </a:p>
          <a:p>
            <a:endParaRPr lang="en-US" b="0" dirty="0">
              <a:effectLst/>
              <a:latin typeface="Helvetica Neue"/>
              <a:ea typeface="Helvetica Neue"/>
              <a:cs typeface="Helvetica Neue"/>
              <a:sym typeface="Helvetica Neue"/>
            </a:endParaRPr>
          </a:p>
          <a:p>
            <a:r>
              <a:rPr lang="en-US" b="0" dirty="0">
                <a:effectLst/>
                <a:latin typeface="Helvetica Neue"/>
                <a:ea typeface="Helvetica Neue"/>
                <a:cs typeface="Helvetica Neue"/>
                <a:sym typeface="Helvetica Neue"/>
              </a:rPr>
              <a:t>An access check-in allows people to share any access needs they might have, if they feel comfortable.</a:t>
            </a:r>
            <a:r>
              <a:rPr lang="en-US" b="1" dirty="0">
                <a:effectLst/>
                <a:latin typeface="Helvetica Neue"/>
                <a:ea typeface="Helvetica Neue"/>
                <a:cs typeface="Helvetica Neue"/>
                <a:sym typeface="Helvetica Neue"/>
              </a:rPr>
              <a:t> </a:t>
            </a:r>
          </a:p>
          <a:p>
            <a:endParaRPr lang="en-US" b="1" dirty="0">
              <a:effectLst/>
              <a:latin typeface="Helvetica Neue"/>
              <a:ea typeface="Helvetica Neue"/>
              <a:cs typeface="Helvetica Neue"/>
              <a:sym typeface="Helvetica Neue"/>
            </a:endParaRPr>
          </a:p>
          <a:p>
            <a:r>
              <a:rPr lang="en-US" b="1" dirty="0">
                <a:effectLst/>
                <a:latin typeface="Helvetica Neue"/>
                <a:ea typeface="Helvetica Neue"/>
                <a:cs typeface="Helvetica Neue"/>
                <a:sym typeface="Helvetica Neue"/>
              </a:rPr>
              <a:t>For example, </a:t>
            </a:r>
            <a:r>
              <a:rPr lang="en-US" b="0" dirty="0">
                <a:effectLst/>
                <a:latin typeface="Helvetica Neue"/>
                <a:ea typeface="Helvetica Neue"/>
                <a:cs typeface="Helvetica Neue"/>
                <a:sym typeface="Helvetica Neue"/>
              </a:rPr>
              <a:t>“I may need to step out of the room from time to time” or </a:t>
            </a:r>
            <a:r>
              <a:rPr lang="en-US" b="1" dirty="0">
                <a:effectLst/>
                <a:latin typeface="Helvetica Neue"/>
                <a:ea typeface="Helvetica Neue"/>
                <a:cs typeface="Helvetica Neue"/>
                <a:sym typeface="Helvetica Neue"/>
              </a:rPr>
              <a:t>“I will often go to the back of the room to do stretches as I listen” or “I need people to speak up when they speak.”</a:t>
            </a:r>
            <a:r>
              <a:rPr lang="en-US" dirty="0">
                <a:effectLst/>
                <a:latin typeface="Helvetica Neue"/>
                <a:ea typeface="Helvetica Neue"/>
                <a:cs typeface="Helvetica Neue"/>
                <a:sym typeface="Helvetica Neue"/>
              </a:rPr>
              <a:t> </a:t>
            </a:r>
          </a:p>
          <a:p>
            <a:endParaRPr lang="en-US" dirty="0">
              <a:effectLst/>
              <a:latin typeface="Helvetica Neue"/>
              <a:ea typeface="Helvetica Neue"/>
              <a:cs typeface="Helvetica Neue"/>
              <a:sym typeface="Helvetica Neue"/>
            </a:endParaRPr>
          </a:p>
          <a:p>
            <a:r>
              <a:rPr lang="en-US" dirty="0">
                <a:effectLst/>
                <a:latin typeface="Helvetica Neue"/>
                <a:ea typeface="Helvetica Neue"/>
                <a:cs typeface="Helvetica Neue"/>
                <a:sym typeface="Helvetica Neue"/>
              </a:rPr>
              <a:t>This is a useful way to value access and destigmatize it in an ableist culture that hides, shames and individualizes access. This is also a useful way to remind people that everyone has access needs, not only people with disabilities. It is important to note that many people will not share their access needs and that is okay. This is especially true if people do not have anyone in the room with whom they have access intimacy. We don’t want to replicate a culture of ableism and forced intimacy that disabled people have to endure every day. Never force anyone to share their access needs.</a:t>
            </a:r>
            <a:endParaRPr lang="en-US" dirty="0"/>
          </a:p>
        </p:txBody>
      </p:sp>
    </p:spTree>
    <p:extLst>
      <p:ext uri="{BB962C8B-B14F-4D97-AF65-F5344CB8AC3E}">
        <p14:creationId xmlns:p14="http://schemas.microsoft.com/office/powerpoint/2010/main" val="3380972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MJ</a:t>
            </a:r>
          </a:p>
          <a:p>
            <a:endParaRPr lang="en-US" dirty="0"/>
          </a:p>
        </p:txBody>
      </p:sp>
    </p:spTree>
    <p:extLst>
      <p:ext uri="{BB962C8B-B14F-4D97-AF65-F5344CB8AC3E}">
        <p14:creationId xmlns:p14="http://schemas.microsoft.com/office/powerpoint/2010/main" val="3914278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a:spLocks noGrp="1"/>
          </p:cNvSpPr>
          <p:nvPr>
            <p:ph type="title"/>
          </p:nvPr>
        </p:nvSpPr>
        <p:spPr>
          <a:xfrm>
            <a:off x="311708" y="992765"/>
            <a:ext cx="8520601" cy="2736901"/>
          </a:xfrm>
          <a:prstGeom prst="rect">
            <a:avLst/>
          </a:prstGeom>
        </p:spPr>
        <p:txBody>
          <a:bodyPr anchor="b"/>
          <a:lstStyle>
            <a:lvl1pPr algn="ctr">
              <a:defRPr sz="5200"/>
            </a:lvl1pPr>
          </a:lstStyle>
          <a:p>
            <a:r>
              <a:t>Title Text</a:t>
            </a:r>
          </a:p>
        </p:txBody>
      </p:sp>
      <p:sp>
        <p:nvSpPr>
          <p:cNvPr id="12" name="Body Level One…"/>
          <p:cNvSpPr>
            <a:spLocks noGrp="1"/>
          </p:cNvSpPr>
          <p:nvPr>
            <p:ph type="body" sz="quarter" idx="1"/>
          </p:nvPr>
        </p:nvSpPr>
        <p:spPr>
          <a:xfrm>
            <a:off x="311699" y="3778832"/>
            <a:ext cx="8520602" cy="1056901"/>
          </a:xfrm>
          <a:prstGeom prst="rect">
            <a:avLst/>
          </a:prstGeom>
        </p:spPr>
        <p:txBody>
          <a:bodyPr/>
          <a:lstStyle>
            <a:lvl1pPr algn="ctr">
              <a:lnSpc>
                <a:spcPct val="100000"/>
              </a:lnSpc>
              <a:spcBef>
                <a:spcPts val="0"/>
              </a:spcBef>
              <a:defRPr sz="2800"/>
            </a:lvl1pPr>
            <a:lvl2pPr algn="ctr">
              <a:lnSpc>
                <a:spcPct val="100000"/>
              </a:lnSpc>
              <a:spcBef>
                <a:spcPts val="0"/>
              </a:spcBef>
              <a:defRPr sz="2800"/>
            </a:lvl2pPr>
            <a:lvl3pPr algn="ctr">
              <a:lnSpc>
                <a:spcPct val="100000"/>
              </a:lnSpc>
              <a:spcBef>
                <a:spcPts val="0"/>
              </a:spcBef>
              <a:defRPr sz="2800"/>
            </a:lvl3pPr>
            <a:lvl4pPr algn="ctr">
              <a:lnSpc>
                <a:spcPct val="100000"/>
              </a:lnSpc>
              <a:spcBef>
                <a:spcPts val="0"/>
              </a:spcBef>
              <a:defRPr sz="2800"/>
            </a:lvl4pPr>
            <a:lvl5pPr algn="ctr">
              <a:lnSpc>
                <a:spcPct val="100000"/>
              </a:lnSpc>
              <a:spcBef>
                <a:spcPts val="0"/>
              </a:spcBef>
              <a:defRPr sz="2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ig number">
    <p:spTree>
      <p:nvGrpSpPr>
        <p:cNvPr id="1" name=""/>
        <p:cNvGrpSpPr/>
        <p:nvPr/>
      </p:nvGrpSpPr>
      <p:grpSpPr>
        <a:xfrm>
          <a:off x="0" y="0"/>
          <a:ext cx="0" cy="0"/>
          <a:chOff x="0" y="0"/>
          <a:chExt cx="0" cy="0"/>
        </a:xfrm>
      </p:grpSpPr>
      <p:sp>
        <p:nvSpPr>
          <p:cNvPr id="91" name="Title Text"/>
          <p:cNvSpPr>
            <a:spLocks noGrp="1"/>
          </p:cNvSpPr>
          <p:nvPr>
            <p:ph type="title"/>
          </p:nvPr>
        </p:nvSpPr>
        <p:spPr>
          <a:xfrm>
            <a:off x="311699" y="1474833"/>
            <a:ext cx="8520602" cy="2618101"/>
          </a:xfrm>
          <a:prstGeom prst="rect">
            <a:avLst/>
          </a:prstGeom>
        </p:spPr>
        <p:txBody>
          <a:bodyPr anchor="b"/>
          <a:lstStyle>
            <a:lvl1pPr algn="ctr">
              <a:defRPr sz="12000"/>
            </a:lvl1pPr>
          </a:lstStyle>
          <a:p>
            <a:r>
              <a:t>Title Text</a:t>
            </a:r>
          </a:p>
        </p:txBody>
      </p:sp>
      <p:sp>
        <p:nvSpPr>
          <p:cNvPr id="92" name="Body Level One…"/>
          <p:cNvSpPr>
            <a:spLocks noGrp="1"/>
          </p:cNvSpPr>
          <p:nvPr>
            <p:ph type="body" sz="half" idx="1"/>
          </p:nvPr>
        </p:nvSpPr>
        <p:spPr>
          <a:xfrm>
            <a:off x="311699" y="4202965"/>
            <a:ext cx="8520602" cy="1734301"/>
          </a:xfrm>
          <a:prstGeom prst="rect">
            <a:avLst/>
          </a:prstGeom>
        </p:spPr>
        <p:txBody>
          <a:bodyPr/>
          <a:lstStyle>
            <a:lvl1pPr algn="ctr"/>
            <a:lvl2pPr algn="ctr"/>
            <a:lvl3pPr algn="ctr"/>
            <a:lvl4pPr algn="ctr"/>
            <a:lvl5pPr algn="ctr"/>
          </a:lstStyle>
          <a:p>
            <a:r>
              <a:t>Body Level One</a:t>
            </a:r>
          </a:p>
          <a:p>
            <a:pPr lvl="1"/>
            <a:r>
              <a:t>Body Level Two</a:t>
            </a:r>
          </a:p>
          <a:p>
            <a:pPr lvl="2"/>
            <a:r>
              <a:t>Body Level Three</a:t>
            </a:r>
          </a:p>
          <a:p>
            <a:pPr lvl="3"/>
            <a:r>
              <a:t>Body Level Four</a:t>
            </a:r>
          </a:p>
          <a:p>
            <a:pPr lvl="4"/>
            <a:r>
              <a:t>Body Level Five</a:t>
            </a:r>
          </a:p>
        </p:txBody>
      </p:sp>
      <p:sp>
        <p:nvSpPr>
          <p:cNvPr id="93" name="Slide Number"/>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00" name="Slide Number"/>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0" name="Title Text"/>
          <p:cNvSpPr>
            <a:spLocks noGrp="1"/>
          </p:cNvSpPr>
          <p:nvPr>
            <p:ph type="title"/>
          </p:nvPr>
        </p:nvSpPr>
        <p:spPr>
          <a:xfrm>
            <a:off x="311699" y="2867799"/>
            <a:ext cx="8520602" cy="1122301"/>
          </a:xfrm>
          <a:prstGeom prst="rect">
            <a:avLst/>
          </a:prstGeom>
        </p:spPr>
        <p:txBody>
          <a:bodyPr anchor="ctr"/>
          <a:lstStyle>
            <a:lvl1pPr algn="ctr">
              <a:defRPr sz="3600"/>
            </a:lvl1pPr>
          </a:lstStyle>
          <a:p>
            <a:r>
              <a:t>Title Text</a:t>
            </a:r>
          </a:p>
        </p:txBody>
      </p:sp>
      <p:sp>
        <p:nvSpPr>
          <p:cNvPr id="21" name="Slide Number"/>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
        <p:cNvGrpSpPr/>
        <p:nvPr/>
      </p:nvGrpSpPr>
      <p:grpSpPr>
        <a:xfrm>
          <a:off x="0" y="0"/>
          <a:ext cx="0" cy="0"/>
          <a:chOff x="0" y="0"/>
          <a:chExt cx="0" cy="0"/>
        </a:xfrm>
      </p:grpSpPr>
      <p:sp>
        <p:nvSpPr>
          <p:cNvPr id="28" name="Title Text"/>
          <p:cNvSpPr>
            <a:spLocks noGrp="1"/>
          </p:cNvSpPr>
          <p:nvPr>
            <p:ph type="title"/>
          </p:nvPr>
        </p:nvSpPr>
        <p:spPr>
          <a:prstGeom prst="rect">
            <a:avLst/>
          </a:prstGeom>
        </p:spPr>
        <p:txBody>
          <a:bodyPr/>
          <a:lstStyle/>
          <a:p>
            <a:r>
              <a:t>Title Text</a:t>
            </a:r>
          </a:p>
        </p:txBody>
      </p:sp>
      <p:sp>
        <p:nvSpPr>
          <p:cNvPr id="29" name="Body Level One…"/>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0" name="Slide Number"/>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two columns">
    <p:spTree>
      <p:nvGrpSpPr>
        <p:cNvPr id="1" name=""/>
        <p:cNvGrpSpPr/>
        <p:nvPr/>
      </p:nvGrpSpPr>
      <p:grpSpPr>
        <a:xfrm>
          <a:off x="0" y="0"/>
          <a:ext cx="0" cy="0"/>
          <a:chOff x="0" y="0"/>
          <a:chExt cx="0" cy="0"/>
        </a:xfrm>
      </p:grpSpPr>
      <p:sp>
        <p:nvSpPr>
          <p:cNvPr id="37" name="Title Text"/>
          <p:cNvSpPr>
            <a:spLocks noGrp="1"/>
          </p:cNvSpPr>
          <p:nvPr>
            <p:ph type="title"/>
          </p:nvPr>
        </p:nvSpPr>
        <p:spPr>
          <a:prstGeom prst="rect">
            <a:avLst/>
          </a:prstGeom>
        </p:spPr>
        <p:txBody>
          <a:bodyPr/>
          <a:lstStyle/>
          <a:p>
            <a:r>
              <a:t>Title Text</a:t>
            </a:r>
          </a:p>
        </p:txBody>
      </p:sp>
      <p:sp>
        <p:nvSpPr>
          <p:cNvPr id="38" name="Body Level One…"/>
          <p:cNvSpPr>
            <a:spLocks noGrp="1"/>
          </p:cNvSpPr>
          <p:nvPr>
            <p:ph type="body" sz="half" idx="1"/>
          </p:nvPr>
        </p:nvSpPr>
        <p:spPr>
          <a:xfrm>
            <a:off x="311699" y="1536633"/>
            <a:ext cx="3999902" cy="4555200"/>
          </a:xfrm>
          <a:prstGeom prst="rect">
            <a:avLst/>
          </a:prstGeom>
        </p:spPr>
        <p:txBody>
          <a:bodyPr/>
          <a:lstStyle>
            <a:lvl1pPr>
              <a:defRPr sz="1400"/>
            </a:lvl1pPr>
            <a:lvl2pPr>
              <a:defRPr sz="1400"/>
            </a:lvl2pPr>
            <a:lvl3pPr>
              <a:defRPr sz="1400"/>
            </a:lvl3pPr>
            <a:lvl4pPr>
              <a:defRPr sz="1400"/>
            </a:lvl4pPr>
            <a:lvl5pPr>
              <a:defRPr sz="1400"/>
            </a:lvl5pPr>
          </a:lstStyle>
          <a:p>
            <a:r>
              <a:t>Body Level One</a:t>
            </a:r>
          </a:p>
          <a:p>
            <a:pPr lvl="1"/>
            <a:r>
              <a:t>Body Level Two</a:t>
            </a:r>
          </a:p>
          <a:p>
            <a:pPr lvl="2"/>
            <a:r>
              <a:t>Body Level Three</a:t>
            </a:r>
          </a:p>
          <a:p>
            <a:pPr lvl="3"/>
            <a:r>
              <a:t>Body Level Four</a:t>
            </a:r>
          </a:p>
          <a:p>
            <a:pPr lvl="4"/>
            <a:r>
              <a:t>Body Level Five</a:t>
            </a:r>
          </a:p>
        </p:txBody>
      </p:sp>
      <p:sp>
        <p:nvSpPr>
          <p:cNvPr id="39" name="Rectangle"/>
          <p:cNvSpPr>
            <a:spLocks noGrp="1"/>
          </p:cNvSpPr>
          <p:nvPr>
            <p:ph type="body" sz="half" idx="13"/>
          </p:nvPr>
        </p:nvSpPr>
        <p:spPr>
          <a:xfrm>
            <a:off x="4832399" y="1536632"/>
            <a:ext cx="3999902" cy="4555202"/>
          </a:xfrm>
          <a:prstGeom prst="rect">
            <a:avLst/>
          </a:prstGeom>
        </p:spPr>
        <p:txBody>
          <a:bodyPr/>
          <a:lstStyle/>
          <a:p>
            <a:pPr>
              <a:defRPr sz="1400"/>
            </a:pPr>
            <a:endParaRPr/>
          </a:p>
        </p:txBody>
      </p:sp>
      <p:sp>
        <p:nvSpPr>
          <p:cNvPr id="40" name="Slide Number"/>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47" name="Title Text"/>
          <p:cNvSpPr>
            <a:spLocks noGrp="1"/>
          </p:cNvSpPr>
          <p:nvPr>
            <p:ph type="title"/>
          </p:nvPr>
        </p:nvSpPr>
        <p:spPr>
          <a:prstGeom prst="rect">
            <a:avLst/>
          </a:prstGeom>
        </p:spPr>
        <p:txBody>
          <a:bodyPr/>
          <a:lstStyle/>
          <a:p>
            <a:r>
              <a:t>Title Text</a:t>
            </a:r>
          </a:p>
        </p:txBody>
      </p:sp>
      <p:sp>
        <p:nvSpPr>
          <p:cNvPr id="48" name="Slide Number"/>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One column text">
    <p:spTree>
      <p:nvGrpSpPr>
        <p:cNvPr id="1" name=""/>
        <p:cNvGrpSpPr/>
        <p:nvPr/>
      </p:nvGrpSpPr>
      <p:grpSpPr>
        <a:xfrm>
          <a:off x="0" y="0"/>
          <a:ext cx="0" cy="0"/>
          <a:chOff x="0" y="0"/>
          <a:chExt cx="0" cy="0"/>
        </a:xfrm>
      </p:grpSpPr>
      <p:sp>
        <p:nvSpPr>
          <p:cNvPr id="55" name="Title Text"/>
          <p:cNvSpPr>
            <a:spLocks noGrp="1"/>
          </p:cNvSpPr>
          <p:nvPr>
            <p:ph type="title"/>
          </p:nvPr>
        </p:nvSpPr>
        <p:spPr>
          <a:xfrm>
            <a:off x="311699" y="740799"/>
            <a:ext cx="2808001" cy="1007702"/>
          </a:xfrm>
          <a:prstGeom prst="rect">
            <a:avLst/>
          </a:prstGeom>
        </p:spPr>
        <p:txBody>
          <a:bodyPr anchor="b"/>
          <a:lstStyle>
            <a:lvl1pPr>
              <a:defRPr sz="2400"/>
            </a:lvl1pPr>
          </a:lstStyle>
          <a:p>
            <a:r>
              <a:t>Title Text</a:t>
            </a:r>
          </a:p>
        </p:txBody>
      </p:sp>
      <p:sp>
        <p:nvSpPr>
          <p:cNvPr id="56" name="Body Level One…"/>
          <p:cNvSpPr>
            <a:spLocks noGrp="1"/>
          </p:cNvSpPr>
          <p:nvPr>
            <p:ph type="body" sz="quarter" idx="1"/>
          </p:nvPr>
        </p:nvSpPr>
        <p:spPr>
          <a:xfrm>
            <a:off x="311699" y="1852800"/>
            <a:ext cx="2808001" cy="4239301"/>
          </a:xfrm>
          <a:prstGeom prst="rect">
            <a:avLst/>
          </a:prstGeom>
        </p:spPr>
        <p:txBody>
          <a:bodyPr/>
          <a:lstStyle>
            <a:lvl1pPr>
              <a:defRPr sz="1200"/>
            </a:lvl1pPr>
            <a:lvl2pPr>
              <a:defRPr sz="1200"/>
            </a:lvl2pPr>
            <a:lvl3pPr>
              <a:defRPr sz="1200"/>
            </a:lvl3pPr>
            <a:lvl4pPr>
              <a:defRPr sz="1200"/>
            </a:lvl4pPr>
            <a:lvl5pPr>
              <a:defRPr sz="1200"/>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Main point">
    <p:spTree>
      <p:nvGrpSpPr>
        <p:cNvPr id="1" name=""/>
        <p:cNvGrpSpPr/>
        <p:nvPr/>
      </p:nvGrpSpPr>
      <p:grpSpPr>
        <a:xfrm>
          <a:off x="0" y="0"/>
          <a:ext cx="0" cy="0"/>
          <a:chOff x="0" y="0"/>
          <a:chExt cx="0" cy="0"/>
        </a:xfrm>
      </p:grpSpPr>
      <p:sp>
        <p:nvSpPr>
          <p:cNvPr id="64" name="Title Text"/>
          <p:cNvSpPr>
            <a:spLocks noGrp="1"/>
          </p:cNvSpPr>
          <p:nvPr>
            <p:ph type="title"/>
          </p:nvPr>
        </p:nvSpPr>
        <p:spPr>
          <a:xfrm>
            <a:off x="490250" y="600199"/>
            <a:ext cx="6367801" cy="5454302"/>
          </a:xfrm>
          <a:prstGeom prst="rect">
            <a:avLst/>
          </a:prstGeom>
        </p:spPr>
        <p:txBody>
          <a:bodyPr anchor="ctr"/>
          <a:lstStyle>
            <a:lvl1pPr>
              <a:defRPr sz="4800"/>
            </a:lvl1pPr>
          </a:lstStyle>
          <a:p>
            <a:r>
              <a:t>Title Text</a:t>
            </a:r>
          </a:p>
        </p:txBody>
      </p:sp>
      <p:sp>
        <p:nvSpPr>
          <p:cNvPr id="65" name="Slide Number"/>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Section title and description">
    <p:spTree>
      <p:nvGrpSpPr>
        <p:cNvPr id="1" name=""/>
        <p:cNvGrpSpPr/>
        <p:nvPr/>
      </p:nvGrpSpPr>
      <p:grpSpPr>
        <a:xfrm>
          <a:off x="0" y="0"/>
          <a:ext cx="0" cy="0"/>
          <a:chOff x="0" y="0"/>
          <a:chExt cx="0" cy="0"/>
        </a:xfrm>
      </p:grpSpPr>
      <p:sp>
        <p:nvSpPr>
          <p:cNvPr id="72" name="Rectangle"/>
          <p:cNvSpPr/>
          <p:nvPr/>
        </p:nvSpPr>
        <p:spPr>
          <a:xfrm>
            <a:off x="4572000" y="32"/>
            <a:ext cx="4572000" cy="6858001"/>
          </a:xfrm>
          <a:prstGeom prst="rect">
            <a:avLst/>
          </a:prstGeom>
          <a:solidFill>
            <a:srgbClr val="303030"/>
          </a:solidFill>
          <a:ln w="12700">
            <a:miter lim="400000"/>
          </a:ln>
        </p:spPr>
        <p:txBody>
          <a:bodyPr lIns="45719" rIns="45719" anchor="ctr"/>
          <a:lstStyle/>
          <a:p>
            <a:pPr>
              <a:defRPr>
                <a:solidFill>
                  <a:srgbClr val="000000"/>
                </a:solidFill>
              </a:defRPr>
            </a:pPr>
            <a:endParaRPr/>
          </a:p>
        </p:txBody>
      </p:sp>
      <p:sp>
        <p:nvSpPr>
          <p:cNvPr id="73" name="Title Text"/>
          <p:cNvSpPr>
            <a:spLocks noGrp="1"/>
          </p:cNvSpPr>
          <p:nvPr>
            <p:ph type="title"/>
          </p:nvPr>
        </p:nvSpPr>
        <p:spPr>
          <a:xfrm>
            <a:off x="265500" y="1644232"/>
            <a:ext cx="4045200" cy="1976401"/>
          </a:xfrm>
          <a:prstGeom prst="rect">
            <a:avLst/>
          </a:prstGeom>
        </p:spPr>
        <p:txBody>
          <a:bodyPr anchor="b"/>
          <a:lstStyle>
            <a:lvl1pPr algn="ctr">
              <a:defRPr sz="4200"/>
            </a:lvl1pPr>
          </a:lstStyle>
          <a:p>
            <a:r>
              <a:t>Title Text</a:t>
            </a:r>
          </a:p>
        </p:txBody>
      </p:sp>
      <p:sp>
        <p:nvSpPr>
          <p:cNvPr id="74" name="Body Level One…"/>
          <p:cNvSpPr>
            <a:spLocks noGrp="1"/>
          </p:cNvSpPr>
          <p:nvPr>
            <p:ph type="body" sz="quarter" idx="1"/>
          </p:nvPr>
        </p:nvSpPr>
        <p:spPr>
          <a:xfrm>
            <a:off x="265500" y="3737433"/>
            <a:ext cx="4045200" cy="1646701"/>
          </a:xfrm>
          <a:prstGeom prst="rect">
            <a:avLst/>
          </a:prstGeom>
        </p:spPr>
        <p:txBody>
          <a:bodyPr/>
          <a:lstStyle>
            <a:lvl1pPr algn="ctr">
              <a:lnSpc>
                <a:spcPct val="100000"/>
              </a:lnSpc>
              <a:spcBef>
                <a:spcPts val="0"/>
              </a:spcBef>
              <a:defRPr sz="2100"/>
            </a:lvl1pPr>
            <a:lvl2pPr algn="ctr">
              <a:lnSpc>
                <a:spcPct val="100000"/>
              </a:lnSpc>
              <a:spcBef>
                <a:spcPts val="0"/>
              </a:spcBef>
              <a:defRPr sz="2100"/>
            </a:lvl2pPr>
            <a:lvl3pPr algn="ctr">
              <a:lnSpc>
                <a:spcPct val="100000"/>
              </a:lnSpc>
              <a:spcBef>
                <a:spcPts val="0"/>
              </a:spcBef>
              <a:defRPr sz="2100"/>
            </a:lvl3pPr>
            <a:lvl4pPr algn="ctr">
              <a:lnSpc>
                <a:spcPct val="100000"/>
              </a:lnSpc>
              <a:spcBef>
                <a:spcPts val="0"/>
              </a:spcBef>
              <a:defRPr sz="2100"/>
            </a:lvl4pPr>
            <a:lvl5pPr algn="ctr">
              <a:lnSpc>
                <a:spcPct val="100000"/>
              </a:lnSpc>
              <a:spcBef>
                <a:spcPts val="0"/>
              </a:spcBef>
              <a:defRPr sz="2100"/>
            </a:lvl5pPr>
          </a:lstStyle>
          <a:p>
            <a:r>
              <a:t>Body Level One</a:t>
            </a:r>
          </a:p>
          <a:p>
            <a:pPr lvl="1"/>
            <a:r>
              <a:t>Body Level Two</a:t>
            </a:r>
          </a:p>
          <a:p>
            <a:pPr lvl="2"/>
            <a:r>
              <a:t>Body Level Three</a:t>
            </a:r>
          </a:p>
          <a:p>
            <a:pPr lvl="3"/>
            <a:r>
              <a:t>Body Level Four</a:t>
            </a:r>
          </a:p>
          <a:p>
            <a:pPr lvl="4"/>
            <a:r>
              <a:t>Body Level Five</a:t>
            </a:r>
          </a:p>
        </p:txBody>
      </p:sp>
      <p:sp>
        <p:nvSpPr>
          <p:cNvPr id="75" name="Rectangle"/>
          <p:cNvSpPr>
            <a:spLocks noGrp="1"/>
          </p:cNvSpPr>
          <p:nvPr>
            <p:ph type="body" sz="half" idx="13"/>
          </p:nvPr>
        </p:nvSpPr>
        <p:spPr>
          <a:xfrm>
            <a:off x="4939500" y="965599"/>
            <a:ext cx="3837000" cy="4926902"/>
          </a:xfrm>
          <a:prstGeom prst="rect">
            <a:avLst/>
          </a:prstGeom>
        </p:spPr>
        <p:txBody>
          <a:bodyPr anchor="ctr"/>
          <a:lstStyle/>
          <a:p>
            <a:pPr>
              <a:defRPr>
                <a:solidFill>
                  <a:srgbClr val="FFFFFF"/>
                </a:solidFill>
              </a:defRPr>
            </a:pPr>
            <a:endParaRPr/>
          </a:p>
        </p:txBody>
      </p:sp>
      <p:sp>
        <p:nvSpPr>
          <p:cNvPr id="76" name="Slide Number"/>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aption">
    <p:spTree>
      <p:nvGrpSpPr>
        <p:cNvPr id="1" name=""/>
        <p:cNvGrpSpPr/>
        <p:nvPr/>
      </p:nvGrpSpPr>
      <p:grpSpPr>
        <a:xfrm>
          <a:off x="0" y="0"/>
          <a:ext cx="0" cy="0"/>
          <a:chOff x="0" y="0"/>
          <a:chExt cx="0" cy="0"/>
        </a:xfrm>
      </p:grpSpPr>
      <p:sp>
        <p:nvSpPr>
          <p:cNvPr id="83" name="Body Level One…"/>
          <p:cNvSpPr>
            <a:spLocks noGrp="1"/>
          </p:cNvSpPr>
          <p:nvPr>
            <p:ph type="body" sz="quarter" idx="1"/>
          </p:nvPr>
        </p:nvSpPr>
        <p:spPr>
          <a:xfrm>
            <a:off x="311699" y="5640766"/>
            <a:ext cx="5998802" cy="806701"/>
          </a:xfrm>
          <a:prstGeom prst="rect">
            <a:avLst/>
          </a:prstGeom>
        </p:spPr>
        <p:txBody>
          <a:bodyPr anchor="ctr"/>
          <a:lstStyle>
            <a:lvl1pPr>
              <a:lnSpc>
                <a:spcPct val="100000"/>
              </a:lnSpc>
              <a:spcBef>
                <a:spcPts val="0"/>
              </a:spcBef>
            </a:lvl1pPr>
            <a:lvl2pPr>
              <a:lnSpc>
                <a:spcPct val="100000"/>
              </a:lnSpc>
              <a:spcBef>
                <a:spcPts val="0"/>
              </a:spcBef>
            </a:lvl2pPr>
            <a:lvl3pPr>
              <a:lnSpc>
                <a:spcPct val="100000"/>
              </a:lnSpc>
              <a:spcBef>
                <a:spcPts val="0"/>
              </a:spcBef>
            </a:lvl3pPr>
            <a:lvl4pPr>
              <a:lnSpc>
                <a:spcPct val="100000"/>
              </a:lnSpc>
              <a:spcBef>
                <a:spcPts val="0"/>
              </a:spcBef>
            </a:lvl4pPr>
            <a:lvl5pPr>
              <a:lnSpc>
                <a:spcPct val="100000"/>
              </a:lnSpc>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12121"/>
        </a:solidFill>
        <a:effectLst/>
      </p:bgPr>
    </p:bg>
    <p:spTree>
      <p:nvGrpSpPr>
        <p:cNvPr id="1" name=""/>
        <p:cNvGrpSpPr/>
        <p:nvPr/>
      </p:nvGrpSpPr>
      <p:grpSpPr>
        <a:xfrm>
          <a:off x="0" y="0"/>
          <a:ext cx="0" cy="0"/>
          <a:chOff x="0" y="0"/>
          <a:chExt cx="0" cy="0"/>
        </a:xfrm>
      </p:grpSpPr>
      <p:sp>
        <p:nvSpPr>
          <p:cNvPr id="2" name="Title Text"/>
          <p:cNvSpPr>
            <a:spLocks noGrp="1"/>
          </p:cNvSpPr>
          <p:nvPr>
            <p:ph type="title"/>
          </p:nvPr>
        </p:nvSpPr>
        <p:spPr>
          <a:xfrm>
            <a:off x="311699" y="593366"/>
            <a:ext cx="8520602" cy="76350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rmAutofit/>
          </a:bodyPr>
          <a:lstStyle/>
          <a:p>
            <a:r>
              <a:t>Title Text</a:t>
            </a:r>
          </a:p>
        </p:txBody>
      </p:sp>
      <p:sp>
        <p:nvSpPr>
          <p:cNvPr id="3" name="Body Level One…"/>
          <p:cNvSpPr>
            <a:spLocks noGrp="1"/>
          </p:cNvSpPr>
          <p:nvPr>
            <p:ph type="body" idx="1"/>
          </p:nvPr>
        </p:nvSpPr>
        <p:spPr>
          <a:xfrm>
            <a:off x="311699" y="1536633"/>
            <a:ext cx="8520602" cy="455520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a:spLocks noGrp="1"/>
          </p:cNvSpPr>
          <p:nvPr>
            <p:ph type="sldNum" sz="quarter" idx="2"/>
          </p:nvPr>
        </p:nvSpPr>
        <p:spPr>
          <a:xfrm>
            <a:off x="8684344" y="6320774"/>
            <a:ext cx="336814" cy="318396"/>
          </a:xfrm>
          <a:prstGeom prst="rect">
            <a:avLst/>
          </a:prstGeom>
          <a:ln w="12700">
            <a:miter lim="400000"/>
          </a:ln>
        </p:spPr>
        <p:txBody>
          <a:bodyPr wrap="none" lIns="91424" tIns="91424" rIns="91424" bIns="91424" anchor="ctr">
            <a:spAutoFit/>
          </a:bodyPr>
          <a:lstStyle>
            <a:lvl1pPr algn="r">
              <a:defRPr sz="1000">
                <a:solidFill>
                  <a:srgbClr val="ADADAD"/>
                </a:solidFill>
              </a:defRPr>
            </a:lvl1pPr>
          </a:lstStyle>
          <a:p>
            <a:fld id="{86CB4B4D-7CA3-9044-876B-883B54F8677D}" type="slidenum">
              <a:rPr/>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9pPr>
    </p:titleStyle>
    <p:bodyStyle>
      <a:lvl1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1pPr>
      <a:lvl2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2pPr>
      <a:lvl3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3pPr>
      <a:lvl4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4pPr>
      <a:lvl5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5pPr>
      <a:lvl6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6pPr>
      <a:lvl7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7pPr>
      <a:lvl8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8pPr>
      <a:lvl9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hyperlink" Target="https://www.youtube.com/watch?v=yY96hTb8WgI" TargetMode="External"/><Relationship Id="rId5" Type="http://schemas.openxmlformats.org/officeDocument/2006/relationships/image" Target="../media/image23.jpeg"/><Relationship Id="rId4" Type="http://schemas.openxmlformats.org/officeDocument/2006/relationships/image" Target="../media/image22.jpe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jpeg"/><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16.jpeg"/><Relationship Id="rId4" Type="http://schemas.openxmlformats.org/officeDocument/2006/relationships/image" Target="../media/image15.jpeg"/></Relationships>
</file>

<file path=ppt/slides/_rels/slide4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60.jpeg"/></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0.xml"/><Relationship Id="rId1" Type="http://schemas.openxmlformats.org/officeDocument/2006/relationships/slideLayout" Target="../slideLayouts/slideLayout3.xml"/><Relationship Id="rId5" Type="http://schemas.openxmlformats.org/officeDocument/2006/relationships/image" Target="../media/image16.jpeg"/><Relationship Id="rId4" Type="http://schemas.openxmlformats.org/officeDocument/2006/relationships/image" Target="../media/image15.jpeg"/></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66.xml"/><Relationship Id="rId1" Type="http://schemas.openxmlformats.org/officeDocument/2006/relationships/slideLayout" Target="../slideLayouts/slideLayout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75.png"/></Relationships>
</file>

<file path=ppt/slides/_rels/slide67.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67.xml"/><Relationship Id="rId1" Type="http://schemas.openxmlformats.org/officeDocument/2006/relationships/slideLayout" Target="../slideLayouts/slideLayout3.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9.xml"/><Relationship Id="rId1" Type="http://schemas.openxmlformats.org/officeDocument/2006/relationships/slideLayout" Target="../slideLayouts/slideLayout3.xml"/><Relationship Id="rId5" Type="http://schemas.openxmlformats.org/officeDocument/2006/relationships/image" Target="../media/image16.jpeg"/><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5.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6.jpe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sp>
        <p:nvSpPr>
          <p:cNvPr id="10" name="Rectangle"/>
          <p:cNvSpPr/>
          <p:nvPr/>
        </p:nvSpPr>
        <p:spPr>
          <a:xfrm>
            <a:off x="0" y="2091367"/>
            <a:ext cx="2028121" cy="779167"/>
          </a:xfrm>
          <a:prstGeom prst="rect">
            <a:avLst/>
          </a:prstGeom>
          <a:solidFill>
            <a:srgbClr val="0098A2"/>
          </a:solidFill>
          <a:ln w="12700">
            <a:miter lim="400000"/>
          </a:ln>
        </p:spPr>
        <p:txBody>
          <a:bodyPr lIns="45719" rIns="45719" anchor="ctr"/>
          <a:lstStyle/>
          <a:p>
            <a:pPr>
              <a:defRPr>
                <a:solidFill>
                  <a:srgbClr val="000000"/>
                </a:solidFill>
              </a:defRPr>
            </a:pPr>
            <a:endParaRPr/>
          </a:p>
        </p:txBody>
      </p:sp>
      <p:sp>
        <p:nvSpPr>
          <p:cNvPr id="128" name="Enrique Martínez | enrique.Martinez@opm.gov…"/>
          <p:cNvSpPr>
            <a:spLocks noGrp="1"/>
          </p:cNvSpPr>
          <p:nvPr>
            <p:ph type="body" sz="quarter" idx="1"/>
          </p:nvPr>
        </p:nvSpPr>
        <p:spPr>
          <a:xfrm>
            <a:off x="2455199" y="5330280"/>
            <a:ext cx="5198980" cy="1031709"/>
          </a:xfrm>
          <a:prstGeom prst="rect">
            <a:avLst/>
          </a:prstGeom>
        </p:spPr>
        <p:txBody>
          <a:bodyPr anchor="b">
            <a:noAutofit/>
          </a:bodyPr>
          <a:lstStyle/>
          <a:p>
            <a:pPr defTabSz="822959">
              <a:lnSpc>
                <a:spcPct val="100000"/>
              </a:lnSpc>
              <a:spcBef>
                <a:spcPts val="0"/>
              </a:spcBef>
              <a:defRPr sz="1890">
                <a:solidFill>
                  <a:srgbClr val="CCCCCC"/>
                </a:solidFill>
                <a:latin typeface="+mn-lt"/>
                <a:ea typeface="+mn-ea"/>
                <a:cs typeface="+mn-cs"/>
                <a:sym typeface="Helvetica"/>
              </a:defRPr>
            </a:pPr>
            <a:r>
              <a:rPr lang="en-US" sz="1890" dirty="0">
                <a:solidFill>
                  <a:schemeClr val="bg1">
                    <a:lumMod val="25000"/>
                    <a:lumOff val="75000"/>
                  </a:schemeClr>
                </a:solidFill>
                <a:sym typeface="Helvetica"/>
              </a:rPr>
              <a:t>Peter Gorman | </a:t>
            </a:r>
            <a:r>
              <a:rPr lang="en-US" sz="1890" dirty="0">
                <a:solidFill>
                  <a:srgbClr val="FAA619"/>
                </a:solidFill>
                <a:uFill>
                  <a:solidFill>
                    <a:schemeClr val="accent5"/>
                  </a:solidFill>
                </a:uFill>
                <a:sym typeface="Helvetica"/>
              </a:rPr>
              <a:t>peter.gorman@opm.gov</a:t>
            </a:r>
          </a:p>
          <a:p>
            <a:pPr defTabSz="822959">
              <a:lnSpc>
                <a:spcPct val="100000"/>
              </a:lnSpc>
              <a:spcBef>
                <a:spcPts val="0"/>
              </a:spcBef>
              <a:defRPr sz="1890">
                <a:solidFill>
                  <a:srgbClr val="CCCCCC"/>
                </a:solidFill>
                <a:latin typeface="+mn-lt"/>
                <a:ea typeface="+mn-ea"/>
                <a:cs typeface="+mn-cs"/>
                <a:sym typeface="Helvetica"/>
              </a:defRPr>
            </a:pPr>
            <a:r>
              <a:rPr lang="en-US" dirty="0">
                <a:solidFill>
                  <a:schemeClr val="bg1">
                    <a:lumMod val="25000"/>
                    <a:lumOff val="75000"/>
                  </a:schemeClr>
                </a:solidFill>
                <a:uFill>
                  <a:solidFill>
                    <a:schemeClr val="accent5"/>
                  </a:solidFill>
                </a:uFill>
                <a:latin typeface="+mn-lt"/>
              </a:rPr>
              <a:t>Mina Jafarpoor | </a:t>
            </a:r>
            <a:r>
              <a:rPr lang="en-US" dirty="0">
                <a:solidFill>
                  <a:srgbClr val="FAA619"/>
                </a:solidFill>
                <a:uFill>
                  <a:solidFill>
                    <a:schemeClr val="accent5"/>
                  </a:solidFill>
                </a:uFill>
                <a:latin typeface="+mn-lt"/>
              </a:rPr>
              <a:t>mina.jafarpoor@opm.gov</a:t>
            </a:r>
          </a:p>
          <a:p>
            <a:pPr defTabSz="822959">
              <a:lnSpc>
                <a:spcPct val="100000"/>
              </a:lnSpc>
              <a:spcBef>
                <a:spcPts val="0"/>
              </a:spcBef>
              <a:defRPr sz="1890">
                <a:solidFill>
                  <a:srgbClr val="CCCCCC"/>
                </a:solidFill>
                <a:latin typeface="+mn-lt"/>
                <a:ea typeface="+mn-ea"/>
                <a:cs typeface="+mn-cs"/>
                <a:sym typeface="Helvetica"/>
              </a:defRPr>
            </a:pPr>
            <a:r>
              <a:rPr lang="en-US" sz="1890" dirty="0">
                <a:solidFill>
                  <a:schemeClr val="bg1">
                    <a:lumMod val="25000"/>
                    <a:lumOff val="75000"/>
                  </a:schemeClr>
                </a:solidFill>
                <a:sym typeface="Helvetica"/>
              </a:rPr>
              <a:t>Judy Conley | </a:t>
            </a:r>
            <a:r>
              <a:rPr lang="en-US" sz="1890" dirty="0">
                <a:solidFill>
                  <a:srgbClr val="FAA619"/>
                </a:solidFill>
                <a:uFill>
                  <a:solidFill>
                    <a:schemeClr val="accent5"/>
                  </a:solidFill>
                </a:uFill>
                <a:sym typeface="Helvetica"/>
              </a:rPr>
              <a:t>judy.conley@navy.mil</a:t>
            </a:r>
          </a:p>
          <a:p>
            <a:pPr defTabSz="822959">
              <a:lnSpc>
                <a:spcPct val="100000"/>
              </a:lnSpc>
              <a:spcBef>
                <a:spcPts val="0"/>
              </a:spcBef>
              <a:defRPr sz="1890">
                <a:solidFill>
                  <a:srgbClr val="CCCCCC"/>
                </a:solidFill>
                <a:latin typeface="+mn-lt"/>
                <a:ea typeface="+mn-ea"/>
                <a:cs typeface="+mn-cs"/>
                <a:sym typeface="Helvetica"/>
              </a:defRPr>
            </a:pPr>
            <a:r>
              <a:rPr lang="en-US" sz="1890" dirty="0">
                <a:solidFill>
                  <a:schemeClr val="bg1">
                    <a:lumMod val="25000"/>
                    <a:lumOff val="75000"/>
                  </a:schemeClr>
                </a:solidFill>
                <a:sym typeface="Helvetica"/>
              </a:rPr>
              <a:t>Nick Jones | </a:t>
            </a:r>
            <a:r>
              <a:rPr lang="en-US" sz="1890" dirty="0">
                <a:solidFill>
                  <a:srgbClr val="FAA619"/>
                </a:solidFill>
                <a:uFill>
                  <a:solidFill>
                    <a:schemeClr val="accent5"/>
                  </a:solidFill>
                </a:uFill>
                <a:sym typeface="Helvetica"/>
              </a:rPr>
              <a:t>nicholas.j.jones1@navy.mil</a:t>
            </a:r>
          </a:p>
        </p:txBody>
      </p:sp>
      <p:sp>
        <p:nvSpPr>
          <p:cNvPr id="129" name="Line"/>
          <p:cNvSpPr/>
          <p:nvPr/>
        </p:nvSpPr>
        <p:spPr>
          <a:xfrm flipH="1">
            <a:off x="2264849" y="788174"/>
            <a:ext cx="1" cy="5417701"/>
          </a:xfrm>
          <a:prstGeom prst="line">
            <a:avLst/>
          </a:prstGeom>
          <a:ln>
            <a:solidFill>
              <a:srgbClr val="CCEAEC"/>
            </a:solidFill>
          </a:ln>
        </p:spPr>
        <p:txBody>
          <a:bodyPr lIns="45719" rIns="45719"/>
          <a:lstStyle/>
          <a:p>
            <a:endParaRPr/>
          </a:p>
        </p:txBody>
      </p:sp>
      <p:pic>
        <p:nvPicPr>
          <p:cNvPr id="130" name="Logo_white.png" descr="Logo_white.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540099" y="739671"/>
            <a:ext cx="1445818" cy="255758"/>
          </a:xfrm>
          <a:prstGeom prst="rect">
            <a:avLst/>
          </a:prstGeom>
          <a:ln w="12700">
            <a:miter lim="400000"/>
          </a:ln>
        </p:spPr>
      </p:pic>
      <p:pic>
        <p:nvPicPr>
          <p:cNvPr id="131" name="plusses to scale - orange.pdf" descr="plusses to scale - orange.pdf"/>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0" y="3350049"/>
            <a:ext cx="9144000" cy="1515534"/>
          </a:xfrm>
          <a:prstGeom prst="rect">
            <a:avLst/>
          </a:prstGeom>
          <a:ln w="12700">
            <a:miter lim="400000"/>
          </a:ln>
        </p:spPr>
      </p:pic>
      <p:sp>
        <p:nvSpPr>
          <p:cNvPr id="11" name="Day 2"/>
          <p:cNvSpPr/>
          <p:nvPr/>
        </p:nvSpPr>
        <p:spPr>
          <a:xfrm>
            <a:off x="457076" y="2132311"/>
            <a:ext cx="1528841" cy="75884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rmAutofit lnSpcReduction="10000"/>
          </a:bodyPr>
          <a:lstStyle>
            <a:lvl1pPr defTabSz="749808">
              <a:defRPr sz="3936" b="1">
                <a:latin typeface="+mn-lt"/>
                <a:ea typeface="+mn-ea"/>
                <a:cs typeface="+mn-cs"/>
                <a:sym typeface="Helvetica"/>
              </a:defRPr>
            </a:lvl1pPr>
          </a:lstStyle>
          <a:p>
            <a:r>
              <a:rPr dirty="0">
                <a:solidFill>
                  <a:schemeClr val="tx1"/>
                </a:solidFill>
              </a:rPr>
              <a:t>Day </a:t>
            </a:r>
            <a:r>
              <a:rPr lang="en-US" dirty="0">
                <a:solidFill>
                  <a:schemeClr val="tx1"/>
                </a:solidFill>
              </a:rPr>
              <a:t>1</a:t>
            </a:r>
            <a:endParaRPr dirty="0">
              <a:solidFill>
                <a:schemeClr val="tx1"/>
              </a:solidFill>
            </a:endParaRPr>
          </a:p>
        </p:txBody>
      </p:sp>
      <p:sp>
        <p:nvSpPr>
          <p:cNvPr id="13" name="Fundamentals of Human-Centered Design"/>
          <p:cNvSpPr>
            <a:spLocks noGrp="1"/>
          </p:cNvSpPr>
          <p:nvPr>
            <p:ph type="title"/>
          </p:nvPr>
        </p:nvSpPr>
        <p:spPr>
          <a:xfrm>
            <a:off x="2455199" y="542575"/>
            <a:ext cx="6377102" cy="3389401"/>
          </a:xfrm>
          <a:prstGeom prst="rect">
            <a:avLst/>
          </a:prstGeom>
        </p:spPr>
        <p:txBody>
          <a:bodyPr/>
          <a:lstStyle>
            <a:lvl1pPr>
              <a:defRPr sz="4800" b="1">
                <a:latin typeface="+mn-lt"/>
                <a:ea typeface="+mn-ea"/>
                <a:cs typeface="+mn-cs"/>
                <a:sym typeface="Helvetica"/>
              </a:defRPr>
            </a:lvl1pPr>
          </a:lstStyle>
          <a:p>
            <a:r>
              <a:rPr dirty="0"/>
              <a:t>Fundamentals of Human-Centered Desig</a:t>
            </a:r>
            <a:r>
              <a:rPr lang="en-US" dirty="0"/>
              <a:t>n</a:t>
            </a:r>
            <a:endParaRPr dirty="0">
              <a:solidFill>
                <a:srgbClr val="00777F"/>
              </a:solidFill>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sp>
        <p:nvSpPr>
          <p:cNvPr id="13" name="Rectangle">
            <a:extLst>
              <a:ext uri="{FF2B5EF4-FFF2-40B4-BE49-F238E27FC236}">
                <a16:creationId xmlns:a16="http://schemas.microsoft.com/office/drawing/2014/main" id="{81EC8579-BE68-1A44-A027-4F3DD1D456C6}"/>
              </a:ext>
            </a:extLst>
          </p:cNvPr>
          <p:cNvSpPr/>
          <p:nvPr/>
        </p:nvSpPr>
        <p:spPr>
          <a:xfrm>
            <a:off x="0" y="3573680"/>
            <a:ext cx="9144000" cy="391886"/>
          </a:xfrm>
          <a:prstGeom prst="rect">
            <a:avLst/>
          </a:prstGeom>
          <a:solidFill>
            <a:srgbClr val="434343"/>
          </a:solidFill>
          <a:ln w="12700">
            <a:miter lim="400000"/>
          </a:ln>
        </p:spPr>
        <p:txBody>
          <a:bodyPr lIns="45719" rIns="45719" anchor="ctr"/>
          <a:lstStyle/>
          <a:p>
            <a:pPr>
              <a:defRPr>
                <a:solidFill>
                  <a:srgbClr val="000000"/>
                </a:solidFill>
              </a:defRPr>
            </a:pPr>
            <a:endParaRPr/>
          </a:p>
        </p:txBody>
      </p:sp>
      <p:sp>
        <p:nvSpPr>
          <p:cNvPr id="9" name="Rectangle"/>
          <p:cNvSpPr/>
          <p:nvPr/>
        </p:nvSpPr>
        <p:spPr>
          <a:xfrm>
            <a:off x="0" y="5630094"/>
            <a:ext cx="9144000" cy="1227906"/>
          </a:xfrm>
          <a:prstGeom prst="rect">
            <a:avLst/>
          </a:prstGeom>
          <a:solidFill>
            <a:srgbClr val="0098A2"/>
          </a:solidFill>
          <a:ln w="12700">
            <a:miter lim="400000"/>
          </a:ln>
        </p:spPr>
        <p:txBody>
          <a:bodyPr lIns="45719" rIns="45719" anchor="ctr"/>
          <a:lstStyle/>
          <a:p>
            <a:pPr>
              <a:defRPr>
                <a:solidFill>
                  <a:srgbClr val="000000"/>
                </a:solidFill>
              </a:defRPr>
            </a:pPr>
            <a:endParaRPr>
              <a:solidFill>
                <a:srgbClr val="0098A2"/>
              </a:solidFill>
            </a:endParaRPr>
          </a:p>
        </p:txBody>
      </p:sp>
      <p:sp>
        <p:nvSpPr>
          <p:cNvPr id="8" name="Rectangle"/>
          <p:cNvSpPr/>
          <p:nvPr/>
        </p:nvSpPr>
        <p:spPr>
          <a:xfrm>
            <a:off x="0" y="4803965"/>
            <a:ext cx="9144000" cy="391886"/>
          </a:xfrm>
          <a:prstGeom prst="rect">
            <a:avLst/>
          </a:prstGeom>
          <a:solidFill>
            <a:srgbClr val="0098A2"/>
          </a:solidFill>
          <a:ln w="12700">
            <a:miter lim="400000"/>
          </a:ln>
        </p:spPr>
        <p:txBody>
          <a:bodyPr lIns="45719" rIns="45719" anchor="ctr"/>
          <a:lstStyle/>
          <a:p>
            <a:pPr>
              <a:defRPr>
                <a:solidFill>
                  <a:srgbClr val="000000"/>
                </a:solidFill>
              </a:defRPr>
            </a:pPr>
            <a:endParaRPr>
              <a:solidFill>
                <a:srgbClr val="0098A2"/>
              </a:solidFill>
            </a:endParaRPr>
          </a:p>
        </p:txBody>
      </p:sp>
      <p:sp>
        <p:nvSpPr>
          <p:cNvPr id="134" name="Rectangle"/>
          <p:cNvSpPr/>
          <p:nvPr/>
        </p:nvSpPr>
        <p:spPr>
          <a:xfrm>
            <a:off x="0" y="2742407"/>
            <a:ext cx="9144000" cy="391886"/>
          </a:xfrm>
          <a:prstGeom prst="rect">
            <a:avLst/>
          </a:prstGeom>
          <a:solidFill>
            <a:srgbClr val="434343"/>
          </a:solidFill>
          <a:ln w="12700">
            <a:miter lim="400000"/>
          </a:ln>
        </p:spPr>
        <p:txBody>
          <a:bodyPr lIns="45719" rIns="45719" anchor="ctr"/>
          <a:lstStyle/>
          <a:p>
            <a:pPr>
              <a:defRPr>
                <a:solidFill>
                  <a:srgbClr val="000000"/>
                </a:solidFill>
              </a:defRPr>
            </a:pPr>
            <a:endParaRPr/>
          </a:p>
        </p:txBody>
      </p:sp>
      <p:sp>
        <p:nvSpPr>
          <p:cNvPr id="138" name="Introductions: about you | about The Lab…"/>
          <p:cNvSpPr/>
          <p:nvPr/>
        </p:nvSpPr>
        <p:spPr>
          <a:xfrm>
            <a:off x="2352587" y="1392180"/>
            <a:ext cx="6768521" cy="5119318"/>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marL="559752" indent="-420052">
              <a:lnSpc>
                <a:spcPct val="150000"/>
              </a:lnSpc>
              <a:buClr>
                <a:srgbClr val="0098A2"/>
              </a:buClr>
              <a:buSzPct val="100000"/>
              <a:buChar char="•"/>
              <a:defRPr sz="2100">
                <a:solidFill>
                  <a:srgbClr val="CCCCCC"/>
                </a:solidFill>
                <a:latin typeface="+mn-lt"/>
                <a:ea typeface="+mn-ea"/>
                <a:cs typeface="+mn-cs"/>
                <a:sym typeface="Helvetica"/>
              </a:defRPr>
            </a:pPr>
            <a:r>
              <a:rPr lang="en-US" sz="1800" dirty="0"/>
              <a:t>Introduce</a:t>
            </a:r>
            <a:r>
              <a:rPr sz="1800" dirty="0"/>
              <a:t>: </a:t>
            </a:r>
            <a:r>
              <a:rPr lang="en-US" sz="1800" dirty="0">
                <a:solidFill>
                  <a:srgbClr val="FAA619"/>
                </a:solidFill>
              </a:rPr>
              <a:t>T</a:t>
            </a:r>
            <a:r>
              <a:rPr sz="1800" dirty="0">
                <a:solidFill>
                  <a:srgbClr val="FAA619"/>
                </a:solidFill>
              </a:rPr>
              <a:t>he Lab</a:t>
            </a:r>
            <a:r>
              <a:rPr lang="en-US" sz="1800" dirty="0">
                <a:solidFill>
                  <a:srgbClr val="FAA619"/>
                </a:solidFill>
              </a:rPr>
              <a:t> + Each Other</a:t>
            </a:r>
            <a:endParaRPr sz="1800" dirty="0">
              <a:solidFill>
                <a:srgbClr val="FAA619"/>
              </a:solidFill>
            </a:endParaRPr>
          </a:p>
          <a:p>
            <a:pPr marL="559752" indent="-420052">
              <a:lnSpc>
                <a:spcPct val="150000"/>
              </a:lnSpc>
              <a:buClr>
                <a:srgbClr val="0098A2"/>
              </a:buClr>
              <a:buSzPct val="100000"/>
              <a:buChar char="•"/>
              <a:defRPr sz="2100">
                <a:solidFill>
                  <a:srgbClr val="CCCCCC"/>
                </a:solidFill>
                <a:latin typeface="+mn-lt"/>
                <a:ea typeface="+mn-ea"/>
                <a:cs typeface="+mn-cs"/>
                <a:sym typeface="Helvetica"/>
              </a:defRPr>
            </a:pPr>
            <a:r>
              <a:rPr lang="en-US" sz="1800" dirty="0"/>
              <a:t>Align: </a:t>
            </a:r>
            <a:r>
              <a:rPr lang="en-US" sz="1800" dirty="0">
                <a:solidFill>
                  <a:srgbClr val="FAA619"/>
                </a:solidFill>
              </a:rPr>
              <a:t>O</a:t>
            </a:r>
            <a:r>
              <a:rPr sz="1800" dirty="0">
                <a:solidFill>
                  <a:srgbClr val="FAA619"/>
                </a:solidFill>
              </a:rPr>
              <a:t>bjectives </a:t>
            </a:r>
            <a:r>
              <a:rPr lang="en-US" sz="1800" dirty="0">
                <a:solidFill>
                  <a:srgbClr val="FAA619"/>
                </a:solidFill>
              </a:rPr>
              <a:t>+ E</a:t>
            </a:r>
            <a:r>
              <a:rPr sz="1800" dirty="0">
                <a:solidFill>
                  <a:srgbClr val="FAA619"/>
                </a:solidFill>
              </a:rPr>
              <a:t>xpectations</a:t>
            </a:r>
          </a:p>
          <a:p>
            <a:pPr marL="559752" indent="-420052">
              <a:lnSpc>
                <a:spcPct val="150000"/>
              </a:lnSpc>
              <a:buClr>
                <a:srgbClr val="0098A2"/>
              </a:buClr>
              <a:buSzPct val="100000"/>
              <a:buChar char="•"/>
              <a:defRPr sz="2100">
                <a:solidFill>
                  <a:srgbClr val="CCCCCC"/>
                </a:solidFill>
                <a:latin typeface="+mn-lt"/>
                <a:ea typeface="+mn-ea"/>
                <a:cs typeface="+mn-cs"/>
                <a:sym typeface="Helvetica"/>
              </a:defRPr>
            </a:pPr>
            <a:r>
              <a:rPr lang="en-US" sz="1800" dirty="0"/>
              <a:t>Explain: </a:t>
            </a:r>
            <a:r>
              <a:rPr sz="1800" dirty="0">
                <a:solidFill>
                  <a:srgbClr val="FAA619"/>
                </a:solidFill>
              </a:rPr>
              <a:t>H</a:t>
            </a:r>
            <a:r>
              <a:rPr lang="en-US" sz="1800" dirty="0">
                <a:solidFill>
                  <a:srgbClr val="FAA619"/>
                </a:solidFill>
              </a:rPr>
              <a:t>uman-Centered Design</a:t>
            </a:r>
            <a:endParaRPr sz="1800" dirty="0">
              <a:solidFill>
                <a:srgbClr val="FAA619"/>
              </a:solidFill>
            </a:endParaRPr>
          </a:p>
          <a:p>
            <a:pPr indent="139700">
              <a:lnSpc>
                <a:spcPct val="150000"/>
              </a:lnSpc>
              <a:buClr>
                <a:srgbClr val="0098A2"/>
              </a:buClr>
              <a:defRPr sz="2100" i="1">
                <a:solidFill>
                  <a:srgbClr val="CCEAEC"/>
                </a:solidFill>
                <a:latin typeface="+mn-lt"/>
                <a:ea typeface="+mn-ea"/>
                <a:cs typeface="+mn-cs"/>
                <a:sym typeface="Helvetica"/>
              </a:defRPr>
            </a:pPr>
            <a:r>
              <a:rPr lang="en-US" sz="1800" b="1" dirty="0"/>
              <a:t>B</a:t>
            </a:r>
            <a:r>
              <a:rPr sz="1800" b="1" dirty="0"/>
              <a:t>reak </a:t>
            </a:r>
            <a:endParaRPr sz="1800" b="1" dirty="0">
              <a:solidFill>
                <a:srgbClr val="000000"/>
              </a:solidFill>
            </a:endParaRPr>
          </a:p>
          <a:p>
            <a:pPr marL="559752" indent="-420052">
              <a:lnSpc>
                <a:spcPct val="150000"/>
              </a:lnSpc>
              <a:buClr>
                <a:srgbClr val="0098A2"/>
              </a:buClr>
              <a:buSzPct val="100000"/>
              <a:buChar char="•"/>
              <a:defRPr sz="2100">
                <a:solidFill>
                  <a:srgbClr val="CCCCCC"/>
                </a:solidFill>
                <a:latin typeface="+mn-lt"/>
                <a:ea typeface="+mn-ea"/>
                <a:cs typeface="+mn-cs"/>
                <a:sym typeface="Helvetica"/>
              </a:defRPr>
            </a:pPr>
            <a:r>
              <a:rPr lang="en-US" sz="1800" dirty="0">
                <a:solidFill>
                  <a:srgbClr val="CCCCCC"/>
                </a:solidFill>
                <a:sym typeface="Helvetica"/>
              </a:rPr>
              <a:t>FRAME: </a:t>
            </a:r>
            <a:r>
              <a:rPr lang="en-US" sz="1800" dirty="0">
                <a:solidFill>
                  <a:srgbClr val="FAA619"/>
                </a:solidFill>
                <a:sym typeface="Helvetica"/>
              </a:rPr>
              <a:t>Problem Framing</a:t>
            </a:r>
          </a:p>
          <a:p>
            <a:pPr marL="139700">
              <a:lnSpc>
                <a:spcPct val="150000"/>
              </a:lnSpc>
              <a:buClr>
                <a:srgbClr val="0098A2"/>
              </a:buClr>
              <a:buSzPct val="100000"/>
              <a:defRPr sz="2100">
                <a:solidFill>
                  <a:srgbClr val="CCCCCC"/>
                </a:solidFill>
                <a:latin typeface="+mn-lt"/>
                <a:ea typeface="+mn-ea"/>
                <a:cs typeface="+mn-cs"/>
                <a:sym typeface="Helvetica"/>
              </a:defRPr>
            </a:pPr>
            <a:r>
              <a:rPr lang="en-US" sz="1800" b="1" i="1" dirty="0">
                <a:solidFill>
                  <a:srgbClr val="CCCCCC"/>
                </a:solidFill>
                <a:sym typeface="Helvetica"/>
              </a:rPr>
              <a:t>Break</a:t>
            </a:r>
            <a:r>
              <a:rPr lang="en-US" sz="1800" b="1" dirty="0">
                <a:solidFill>
                  <a:srgbClr val="CCCCCC"/>
                </a:solidFill>
                <a:sym typeface="Helvetica"/>
              </a:rPr>
              <a:t> </a:t>
            </a:r>
            <a:r>
              <a:rPr lang="en-US" sz="1800" dirty="0">
                <a:solidFill>
                  <a:srgbClr val="FAA619"/>
                </a:solidFill>
                <a:sym typeface="Helvetica"/>
              </a:rPr>
              <a:t> </a:t>
            </a:r>
          </a:p>
          <a:p>
            <a:pPr marL="559752" indent="-420052">
              <a:lnSpc>
                <a:spcPct val="150000"/>
              </a:lnSpc>
              <a:buClr>
                <a:srgbClr val="0098A2"/>
              </a:buClr>
              <a:buSzPct val="100000"/>
              <a:buChar char="•"/>
              <a:defRPr sz="2100">
                <a:solidFill>
                  <a:srgbClr val="CCCCCC"/>
                </a:solidFill>
                <a:latin typeface="+mn-lt"/>
                <a:ea typeface="+mn-ea"/>
                <a:cs typeface="+mn-cs"/>
                <a:sym typeface="Helvetica"/>
              </a:defRPr>
            </a:pPr>
            <a:r>
              <a:rPr lang="en-US" sz="1800" dirty="0"/>
              <a:t>EXPLORE</a:t>
            </a:r>
            <a:r>
              <a:rPr sz="1800" dirty="0"/>
              <a:t>: </a:t>
            </a:r>
            <a:r>
              <a:rPr lang="en-US" sz="1800" dirty="0">
                <a:solidFill>
                  <a:srgbClr val="FAA619"/>
                </a:solidFill>
              </a:rPr>
              <a:t>Design Ethnography</a:t>
            </a:r>
            <a:endParaRPr sz="1800" dirty="0">
              <a:solidFill>
                <a:srgbClr val="FAA619"/>
              </a:solidFill>
            </a:endParaRPr>
          </a:p>
          <a:p>
            <a:pPr marL="559752" indent="-420052">
              <a:lnSpc>
                <a:spcPct val="150000"/>
              </a:lnSpc>
              <a:buClr>
                <a:srgbClr val="0098A2"/>
              </a:buClr>
              <a:buSzPct val="100000"/>
              <a:buChar char="•"/>
              <a:defRPr sz="2100">
                <a:solidFill>
                  <a:srgbClr val="CCCCCC"/>
                </a:solidFill>
                <a:latin typeface="+mn-lt"/>
                <a:ea typeface="+mn-ea"/>
                <a:cs typeface="+mn-cs"/>
                <a:sym typeface="Helvetica"/>
              </a:defRPr>
            </a:pPr>
            <a:r>
              <a:rPr lang="en-US" sz="1800" dirty="0"/>
              <a:t>EXPLORE</a:t>
            </a:r>
            <a:r>
              <a:rPr sz="1800" dirty="0"/>
              <a:t>: </a:t>
            </a:r>
            <a:r>
              <a:rPr lang="en-US" sz="1800" dirty="0">
                <a:solidFill>
                  <a:srgbClr val="FAA619"/>
                </a:solidFill>
              </a:rPr>
              <a:t>Fieldwork Preparation</a:t>
            </a:r>
          </a:p>
          <a:p>
            <a:pPr indent="139700">
              <a:lnSpc>
                <a:spcPct val="150000"/>
              </a:lnSpc>
              <a:buClr>
                <a:srgbClr val="0098A2"/>
              </a:buClr>
              <a:defRPr sz="2100" i="1">
                <a:solidFill>
                  <a:srgbClr val="CCEAEC"/>
                </a:solidFill>
                <a:latin typeface="+mn-lt"/>
                <a:ea typeface="+mn-ea"/>
                <a:cs typeface="+mn-cs"/>
                <a:sym typeface="Helvetica"/>
              </a:defRPr>
            </a:pPr>
            <a:r>
              <a:rPr lang="en-US" sz="1800" b="1" i="1" dirty="0">
                <a:solidFill>
                  <a:srgbClr val="CCEAEC"/>
                </a:solidFill>
                <a:sym typeface="Helvetica"/>
              </a:rPr>
              <a:t>Lunch + Fieldwork </a:t>
            </a:r>
            <a:r>
              <a:rPr lang="en-US" sz="1800" b="1" i="1" dirty="0">
                <a:solidFill>
                  <a:srgbClr val="00676F"/>
                </a:solidFill>
                <a:sym typeface="Helvetica"/>
              </a:rPr>
              <a:t>11:30–2:30pm</a:t>
            </a:r>
            <a:endParaRPr lang="en-US" sz="1800" b="1" i="1" dirty="0">
              <a:solidFill>
                <a:srgbClr val="000000"/>
              </a:solidFill>
              <a:sym typeface="Helvetica"/>
            </a:endParaRPr>
          </a:p>
          <a:p>
            <a:pPr marL="559752" indent="-420052">
              <a:lnSpc>
                <a:spcPct val="150000"/>
              </a:lnSpc>
              <a:buClr>
                <a:srgbClr val="0098A2"/>
              </a:buClr>
              <a:buSzPct val="100000"/>
              <a:buChar char="•"/>
              <a:defRPr sz="2100">
                <a:solidFill>
                  <a:srgbClr val="CCCCCC"/>
                </a:solidFill>
                <a:latin typeface="+mn-lt"/>
                <a:ea typeface="+mn-ea"/>
                <a:cs typeface="+mn-cs"/>
                <a:sym typeface="Helvetica"/>
              </a:defRPr>
            </a:pPr>
            <a:r>
              <a:rPr lang="en-US" sz="1800" dirty="0"/>
              <a:t>Reflect</a:t>
            </a:r>
            <a:r>
              <a:rPr sz="1800" dirty="0"/>
              <a:t>: </a:t>
            </a:r>
            <a:r>
              <a:rPr lang="en-US" sz="1800" dirty="0">
                <a:solidFill>
                  <a:srgbClr val="FAA619"/>
                </a:solidFill>
              </a:rPr>
              <a:t>Fieldwork Debrief</a:t>
            </a:r>
            <a:endParaRPr sz="1800" dirty="0">
              <a:solidFill>
                <a:srgbClr val="FAA619"/>
              </a:solidFill>
            </a:endParaRPr>
          </a:p>
          <a:p>
            <a:pPr indent="139700">
              <a:lnSpc>
                <a:spcPct val="150000"/>
              </a:lnSpc>
              <a:buClr>
                <a:srgbClr val="0098A2"/>
              </a:buClr>
              <a:defRPr sz="2100" i="1">
                <a:solidFill>
                  <a:srgbClr val="CCEAEC"/>
                </a:solidFill>
                <a:latin typeface="+mn-lt"/>
                <a:ea typeface="+mn-ea"/>
                <a:cs typeface="+mn-cs"/>
                <a:sym typeface="Helvetica"/>
              </a:defRPr>
            </a:pPr>
            <a:r>
              <a:rPr lang="en-US" sz="1800" b="1" i="1" dirty="0">
                <a:solidFill>
                  <a:srgbClr val="CCEAEC"/>
                </a:solidFill>
                <a:sym typeface="Helvetica"/>
              </a:rPr>
              <a:t>Wrap Up </a:t>
            </a:r>
            <a:r>
              <a:rPr lang="en-US" sz="1800" b="1" i="1" dirty="0">
                <a:solidFill>
                  <a:srgbClr val="00676F"/>
                </a:solidFill>
                <a:sym typeface="Helvetica"/>
              </a:rPr>
              <a:t>3:00pm</a:t>
            </a:r>
          </a:p>
          <a:p>
            <a:pPr marL="559752" indent="-420052">
              <a:lnSpc>
                <a:spcPct val="150000"/>
              </a:lnSpc>
              <a:buClr>
                <a:srgbClr val="0098A2"/>
              </a:buClr>
              <a:buSzPct val="100000"/>
              <a:buChar char="•"/>
              <a:defRPr sz="2100">
                <a:solidFill>
                  <a:srgbClr val="CCCCCC"/>
                </a:solidFill>
                <a:latin typeface="+mn-lt"/>
                <a:ea typeface="+mn-ea"/>
                <a:cs typeface="+mn-cs"/>
                <a:sym typeface="Helvetica"/>
              </a:defRPr>
            </a:pPr>
            <a:endParaRPr sz="1800" dirty="0">
              <a:solidFill>
                <a:srgbClr val="FAA619"/>
              </a:solidFill>
            </a:endParaRPr>
          </a:p>
        </p:txBody>
      </p:sp>
      <p:sp>
        <p:nvSpPr>
          <p:cNvPr id="139"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11" name="Our challenge*…"/>
          <p:cNvSpPr>
            <a:spLocks noGrp="1"/>
          </p:cNvSpPr>
          <p:nvPr>
            <p:ph type="title"/>
          </p:nvPr>
        </p:nvSpPr>
        <p:spPr>
          <a:xfrm>
            <a:off x="2455199" y="593375"/>
            <a:ext cx="6377102" cy="686782"/>
          </a:xfrm>
          <a:prstGeom prst="rect">
            <a:avLst/>
          </a:prstGeom>
        </p:spPr>
        <p:txBody>
          <a:bodyPr>
            <a:noAutofit/>
          </a:bodyPr>
          <a:lstStyle/>
          <a:p>
            <a:pPr>
              <a:defRPr sz="3600" b="1">
                <a:latin typeface="+mn-lt"/>
                <a:ea typeface="+mn-ea"/>
                <a:cs typeface="+mn-cs"/>
                <a:sym typeface="Helvetica"/>
              </a:defRPr>
            </a:pPr>
            <a:r>
              <a:rPr lang="en-US" dirty="0"/>
              <a:t>Day 1 Agenda</a:t>
            </a:r>
            <a:endParaRPr sz="2400" b="0" i="1" dirty="0"/>
          </a:p>
        </p:txBody>
      </p:sp>
      <p:sp>
        <p:nvSpPr>
          <p:cNvPr id="10" name="Objectives:">
            <a:extLst>
              <a:ext uri="{FF2B5EF4-FFF2-40B4-BE49-F238E27FC236}">
                <a16:creationId xmlns:a16="http://schemas.microsoft.com/office/drawing/2014/main" id="{901D312C-545A-034C-84B6-1BAC40830053}"/>
              </a:ext>
            </a:extLst>
          </p:cNvPr>
          <p:cNvSpPr/>
          <p:nvPr/>
        </p:nvSpPr>
        <p:spPr>
          <a:xfrm>
            <a:off x="489200" y="670774"/>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a:defRPr b="1">
                <a:solidFill>
                  <a:srgbClr val="FAA61A"/>
                </a:solidFill>
                <a:latin typeface="+mn-lt"/>
                <a:ea typeface="+mn-ea"/>
                <a:cs typeface="+mn-cs"/>
                <a:sym typeface="Helvetica"/>
              </a:defRPr>
            </a:pPr>
            <a:r>
              <a:rPr lang="en-US" dirty="0"/>
              <a:t>Objectives + Expectations</a:t>
            </a:r>
            <a:endParaRPr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sp>
        <p:nvSpPr>
          <p:cNvPr id="168" name="Overview:…"/>
          <p:cNvSpPr>
            <a:spLocks noGrp="1"/>
          </p:cNvSpPr>
          <p:nvPr>
            <p:ph type="title"/>
          </p:nvPr>
        </p:nvSpPr>
        <p:spPr>
          <a:xfrm>
            <a:off x="2455199" y="542575"/>
            <a:ext cx="6377102" cy="3701300"/>
          </a:xfrm>
          <a:prstGeom prst="rect">
            <a:avLst/>
          </a:prstGeom>
        </p:spPr>
        <p:txBody>
          <a:bodyPr/>
          <a:lstStyle/>
          <a:p>
            <a:pPr>
              <a:defRPr sz="4800" b="1">
                <a:solidFill>
                  <a:srgbClr val="FAA619"/>
                </a:solidFill>
                <a:latin typeface="+mn-lt"/>
                <a:ea typeface="+mn-ea"/>
                <a:cs typeface="+mn-cs"/>
                <a:sym typeface="Helvetica"/>
              </a:defRPr>
            </a:pPr>
            <a:r>
              <a:rPr lang="en-US" dirty="0"/>
              <a:t>Explain: </a:t>
            </a:r>
            <a:endParaRPr dirty="0"/>
          </a:p>
          <a:p>
            <a:pPr>
              <a:defRPr sz="4800" b="1">
                <a:latin typeface="+mn-lt"/>
                <a:ea typeface="+mn-ea"/>
                <a:cs typeface="+mn-cs"/>
                <a:sym typeface="Helvetica"/>
              </a:defRPr>
            </a:pPr>
            <a:r>
              <a:rPr lang="en-US" dirty="0"/>
              <a:t>Human-Centered Design</a:t>
            </a:r>
            <a:endParaRPr dirty="0"/>
          </a:p>
        </p:txBody>
      </p:sp>
      <p:sp>
        <p:nvSpPr>
          <p:cNvPr id="169" name="Line"/>
          <p:cNvSpPr/>
          <p:nvPr/>
        </p:nvSpPr>
        <p:spPr>
          <a:xfrm flipH="1">
            <a:off x="2264849" y="788174"/>
            <a:ext cx="1" cy="5417701"/>
          </a:xfrm>
          <a:prstGeom prst="line">
            <a:avLst/>
          </a:prstGeom>
          <a:ln>
            <a:solidFill>
              <a:srgbClr val="CCEAEC"/>
            </a:solidFill>
          </a:ln>
        </p:spPr>
        <p:txBody>
          <a:bodyPr lIns="45719" rIns="45719"/>
          <a:lstStyle/>
          <a:p>
            <a:endParaRPr/>
          </a:p>
        </p:txBody>
      </p:sp>
      <p:pic>
        <p:nvPicPr>
          <p:cNvPr id="170" name="Logo_white.png" descr="Logo_white.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540099" y="739671"/>
            <a:ext cx="1445818" cy="255758"/>
          </a:xfrm>
          <a:prstGeom prst="rect">
            <a:avLst/>
          </a:prstGeom>
          <a:ln w="12700">
            <a:miter lim="400000"/>
          </a:ln>
        </p:spPr>
      </p:pic>
      <p:pic>
        <p:nvPicPr>
          <p:cNvPr id="171" name="plusses to scale - orange.pdf" descr="plusses to scale - orange.pdf"/>
          <p:cNvPicPr>
            <a:picLocks noChangeAspect="1"/>
          </p:cNvPicPr>
          <p:nvPr/>
        </p:nvPicPr>
        <p:blipFill>
          <a:blip r:embed="rId4"/>
          <a:stretch>
            <a:fillRect/>
          </a:stretch>
        </p:blipFill>
        <p:spPr>
          <a:xfrm>
            <a:off x="0" y="3350049"/>
            <a:ext cx="9144000" cy="3492501"/>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sp>
        <p:nvSpPr>
          <p:cNvPr id="200"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202" name="What is design?"/>
          <p:cNvSpPr>
            <a:spLocks noGrp="1"/>
          </p:cNvSpPr>
          <p:nvPr>
            <p:ph type="title"/>
          </p:nvPr>
        </p:nvSpPr>
        <p:spPr>
          <a:xfrm>
            <a:off x="2455199" y="593375"/>
            <a:ext cx="6377102" cy="763501"/>
          </a:xfrm>
          <a:prstGeom prst="rect">
            <a:avLst/>
          </a:prstGeom>
        </p:spPr>
        <p:txBody>
          <a:bodyPr/>
          <a:lstStyle>
            <a:lvl1pPr>
              <a:defRPr sz="3600" b="1">
                <a:latin typeface="+mn-lt"/>
                <a:ea typeface="+mn-ea"/>
                <a:cs typeface="+mn-cs"/>
                <a:sym typeface="Helvetica"/>
              </a:defRPr>
            </a:lvl1pPr>
          </a:lstStyle>
          <a:p>
            <a:r>
              <a:rPr lang="en-US" dirty="0"/>
              <a:t>Innovation and Design</a:t>
            </a:r>
            <a:endParaRPr dirty="0"/>
          </a:p>
        </p:txBody>
      </p:sp>
      <p:sp>
        <p:nvSpPr>
          <p:cNvPr id="203" name="Take a moment to reflect on what defines design for you. Write down some keywords, thoughts, etc. Share them with the group."/>
          <p:cNvSpPr>
            <a:spLocks noGrp="1"/>
          </p:cNvSpPr>
          <p:nvPr>
            <p:ph type="body" sz="quarter" idx="1"/>
          </p:nvPr>
        </p:nvSpPr>
        <p:spPr>
          <a:xfrm>
            <a:off x="2455099" y="1474075"/>
            <a:ext cx="5865941" cy="1468354"/>
          </a:xfrm>
          <a:prstGeom prst="rect">
            <a:avLst/>
          </a:prstGeom>
        </p:spPr>
        <p:txBody>
          <a:bodyPr>
            <a:normAutofit/>
          </a:bodyPr>
          <a:lstStyle>
            <a:lvl1pPr>
              <a:lnSpc>
                <a:spcPct val="120000"/>
              </a:lnSpc>
              <a:spcBef>
                <a:spcPts val="0"/>
              </a:spcBef>
              <a:defRPr sz="2100">
                <a:solidFill>
                  <a:srgbClr val="CCCCCC"/>
                </a:solidFill>
                <a:latin typeface="+mn-lt"/>
                <a:ea typeface="+mn-ea"/>
                <a:cs typeface="+mn-cs"/>
                <a:sym typeface="Helvetica"/>
              </a:defRPr>
            </a:lvl1pPr>
          </a:lstStyle>
          <a:p>
            <a:r>
              <a:rPr sz="2000" dirty="0"/>
              <a:t>Take a moment to reflect on what </a:t>
            </a:r>
            <a:r>
              <a:rPr lang="en-US" sz="2000" dirty="0"/>
              <a:t>these terms meant to you</a:t>
            </a:r>
            <a:r>
              <a:rPr sz="2000" dirty="0"/>
              <a:t>. Write down some keywords, thoughts, etc.</a:t>
            </a:r>
            <a:r>
              <a:rPr lang="en-US" sz="2000" dirty="0"/>
              <a:t>. S</a:t>
            </a:r>
            <a:r>
              <a:rPr sz="2000" dirty="0"/>
              <a:t>hare them with the group.</a:t>
            </a:r>
          </a:p>
        </p:txBody>
      </p:sp>
      <p:sp>
        <p:nvSpPr>
          <p:cNvPr id="22" name="What is innovation?:"/>
          <p:cNvSpPr/>
          <p:nvPr/>
        </p:nvSpPr>
        <p:spPr>
          <a:xfrm>
            <a:off x="489200" y="670774"/>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Human-Centered Design</a:t>
            </a:r>
            <a:endParaRPr dirty="0">
              <a:solidFill>
                <a:srgbClr val="000000"/>
              </a:solidFill>
            </a:endParaRPr>
          </a:p>
        </p:txBody>
      </p:sp>
      <p:grpSp>
        <p:nvGrpSpPr>
          <p:cNvPr id="23" name="Group"/>
          <p:cNvGrpSpPr/>
          <p:nvPr/>
        </p:nvGrpSpPr>
        <p:grpSpPr>
          <a:xfrm>
            <a:off x="3139206" y="4103922"/>
            <a:ext cx="450503" cy="449948"/>
            <a:chOff x="0" y="0"/>
            <a:chExt cx="450502" cy="449947"/>
          </a:xfrm>
        </p:grpSpPr>
        <p:sp>
          <p:nvSpPr>
            <p:cNvPr id="24" name="Square"/>
            <p:cNvSpPr/>
            <p:nvPr/>
          </p:nvSpPr>
          <p:spPr>
            <a:xfrm>
              <a:off x="-1" y="0"/>
              <a:ext cx="450504" cy="449948"/>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25" name="Line"/>
            <p:cNvSpPr/>
            <p:nvPr/>
          </p:nvSpPr>
          <p:spPr>
            <a:xfrm>
              <a:off x="117434" y="134614"/>
              <a:ext cx="21437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26" name="Line"/>
            <p:cNvSpPr/>
            <p:nvPr/>
          </p:nvSpPr>
          <p:spPr>
            <a:xfrm>
              <a:off x="117434" y="217058"/>
              <a:ext cx="156588"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grpSp>
        <p:nvGrpSpPr>
          <p:cNvPr id="27" name="Group"/>
          <p:cNvGrpSpPr/>
          <p:nvPr/>
        </p:nvGrpSpPr>
        <p:grpSpPr>
          <a:xfrm>
            <a:off x="6233750" y="3189522"/>
            <a:ext cx="450503" cy="449948"/>
            <a:chOff x="0" y="0"/>
            <a:chExt cx="450502" cy="449947"/>
          </a:xfrm>
        </p:grpSpPr>
        <p:sp>
          <p:nvSpPr>
            <p:cNvPr id="28" name="Square"/>
            <p:cNvSpPr/>
            <p:nvPr/>
          </p:nvSpPr>
          <p:spPr>
            <a:xfrm>
              <a:off x="-1" y="0"/>
              <a:ext cx="450504" cy="449948"/>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29" name="Line"/>
            <p:cNvSpPr/>
            <p:nvPr/>
          </p:nvSpPr>
          <p:spPr>
            <a:xfrm>
              <a:off x="117434" y="134614"/>
              <a:ext cx="21437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30" name="Line"/>
            <p:cNvSpPr/>
            <p:nvPr/>
          </p:nvSpPr>
          <p:spPr>
            <a:xfrm>
              <a:off x="117434" y="217058"/>
              <a:ext cx="156588"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grpSp>
        <p:nvGrpSpPr>
          <p:cNvPr id="31" name="Group"/>
          <p:cNvGrpSpPr/>
          <p:nvPr/>
        </p:nvGrpSpPr>
        <p:grpSpPr>
          <a:xfrm>
            <a:off x="5265981" y="4930425"/>
            <a:ext cx="450503" cy="449948"/>
            <a:chOff x="0" y="0"/>
            <a:chExt cx="450502" cy="449947"/>
          </a:xfrm>
        </p:grpSpPr>
        <p:sp>
          <p:nvSpPr>
            <p:cNvPr id="32" name="Square"/>
            <p:cNvSpPr/>
            <p:nvPr/>
          </p:nvSpPr>
          <p:spPr>
            <a:xfrm>
              <a:off x="-1" y="0"/>
              <a:ext cx="450504" cy="449948"/>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33" name="Line"/>
            <p:cNvSpPr/>
            <p:nvPr/>
          </p:nvSpPr>
          <p:spPr>
            <a:xfrm>
              <a:off x="117434" y="134614"/>
              <a:ext cx="21437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34" name="Line"/>
            <p:cNvSpPr/>
            <p:nvPr/>
          </p:nvSpPr>
          <p:spPr>
            <a:xfrm>
              <a:off x="117434" y="217058"/>
              <a:ext cx="156588"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sp>
        <p:nvSpPr>
          <p:cNvPr id="35" name="Square"/>
          <p:cNvSpPr/>
          <p:nvPr/>
        </p:nvSpPr>
        <p:spPr>
          <a:xfrm>
            <a:off x="7356014" y="3788587"/>
            <a:ext cx="450505" cy="449949"/>
          </a:xfrm>
          <a:prstGeom prst="rect">
            <a:avLst/>
          </a:prstGeom>
          <a:noFill/>
          <a:ln w="38100" cap="flat">
            <a:solidFill>
              <a:srgbClr val="0098A2"/>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36" name="Line"/>
          <p:cNvSpPr/>
          <p:nvPr/>
        </p:nvSpPr>
        <p:spPr>
          <a:xfrm>
            <a:off x="7473449" y="3923201"/>
            <a:ext cx="214370" cy="1"/>
          </a:xfrm>
          <a:prstGeom prst="line">
            <a:avLst/>
          </a:prstGeom>
          <a:noFill/>
          <a:ln w="38100" cap="flat">
            <a:solidFill>
              <a:srgbClr val="0098A2"/>
            </a:solidFill>
            <a:prstDash val="solid"/>
            <a:round/>
          </a:ln>
          <a:effectLst/>
        </p:spPr>
        <p:txBody>
          <a:bodyPr wrap="square" lIns="45719" tIns="45719" rIns="45719" bIns="45719" numCol="1" anchor="t">
            <a:noAutofit/>
          </a:bodyPr>
          <a:lstStyle/>
          <a:p>
            <a:endParaRPr/>
          </a:p>
        </p:txBody>
      </p:sp>
      <p:sp>
        <p:nvSpPr>
          <p:cNvPr id="37" name="Line"/>
          <p:cNvSpPr/>
          <p:nvPr/>
        </p:nvSpPr>
        <p:spPr>
          <a:xfrm>
            <a:off x="7473449" y="4005645"/>
            <a:ext cx="156588" cy="1"/>
          </a:xfrm>
          <a:prstGeom prst="line">
            <a:avLst/>
          </a:prstGeom>
          <a:noFill/>
          <a:ln w="38100" cap="flat">
            <a:solidFill>
              <a:srgbClr val="0098A2"/>
            </a:solidFill>
            <a:prstDash val="solid"/>
            <a:round/>
          </a:ln>
          <a:effectLst/>
        </p:spPr>
        <p:txBody>
          <a:bodyPr wrap="square" lIns="45719" tIns="45719" rIns="45719" bIns="45719" numCol="1" anchor="t">
            <a:noAutofit/>
          </a:bodyPr>
          <a:lstStyle/>
          <a:p>
            <a:endParaRPr/>
          </a:p>
        </p:txBody>
      </p:sp>
      <p:sp>
        <p:nvSpPr>
          <p:cNvPr id="38" name="Square"/>
          <p:cNvSpPr/>
          <p:nvPr/>
        </p:nvSpPr>
        <p:spPr>
          <a:xfrm>
            <a:off x="5599049" y="3637333"/>
            <a:ext cx="450505" cy="449949"/>
          </a:xfrm>
          <a:prstGeom prst="rect">
            <a:avLst/>
          </a:prstGeom>
          <a:noFill/>
          <a:ln w="38100" cap="flat">
            <a:solidFill>
              <a:srgbClr val="0098A2"/>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39" name="Line"/>
          <p:cNvSpPr/>
          <p:nvPr/>
        </p:nvSpPr>
        <p:spPr>
          <a:xfrm>
            <a:off x="5716484" y="3771947"/>
            <a:ext cx="214370" cy="1"/>
          </a:xfrm>
          <a:prstGeom prst="line">
            <a:avLst/>
          </a:prstGeom>
          <a:noFill/>
          <a:ln w="38100" cap="flat">
            <a:solidFill>
              <a:srgbClr val="0098A2"/>
            </a:solidFill>
            <a:prstDash val="solid"/>
            <a:round/>
          </a:ln>
          <a:effectLst/>
        </p:spPr>
        <p:txBody>
          <a:bodyPr wrap="square" lIns="45719" tIns="45719" rIns="45719" bIns="45719" numCol="1" anchor="t">
            <a:noAutofit/>
          </a:bodyPr>
          <a:lstStyle/>
          <a:p>
            <a:endParaRPr/>
          </a:p>
        </p:txBody>
      </p:sp>
      <p:sp>
        <p:nvSpPr>
          <p:cNvPr id="40" name="Line"/>
          <p:cNvSpPr/>
          <p:nvPr/>
        </p:nvSpPr>
        <p:spPr>
          <a:xfrm>
            <a:off x="5716484" y="3854391"/>
            <a:ext cx="156588" cy="1"/>
          </a:xfrm>
          <a:prstGeom prst="line">
            <a:avLst/>
          </a:prstGeom>
          <a:noFill/>
          <a:ln w="38100" cap="flat">
            <a:solidFill>
              <a:srgbClr val="0098A2"/>
            </a:solidFill>
            <a:prstDash val="solid"/>
            <a:round/>
          </a:ln>
          <a:effectLst/>
        </p:spPr>
        <p:txBody>
          <a:bodyPr wrap="square" lIns="45719" tIns="45719" rIns="45719" bIns="45719" numCol="1" anchor="t">
            <a:noAutofit/>
          </a:bodyPr>
          <a:lstStyle/>
          <a:p>
            <a:endParaRPr/>
          </a:p>
        </p:txBody>
      </p:sp>
      <p:sp>
        <p:nvSpPr>
          <p:cNvPr id="41" name="Square"/>
          <p:cNvSpPr/>
          <p:nvPr/>
        </p:nvSpPr>
        <p:spPr>
          <a:xfrm>
            <a:off x="3983581" y="4915719"/>
            <a:ext cx="450505" cy="449949"/>
          </a:xfrm>
          <a:prstGeom prst="rect">
            <a:avLst/>
          </a:prstGeom>
          <a:noFill/>
          <a:ln w="38100" cap="flat">
            <a:solidFill>
              <a:srgbClr val="0098A2"/>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42" name="Line"/>
          <p:cNvSpPr/>
          <p:nvPr/>
        </p:nvSpPr>
        <p:spPr>
          <a:xfrm>
            <a:off x="4101016" y="5050333"/>
            <a:ext cx="214370" cy="1"/>
          </a:xfrm>
          <a:prstGeom prst="line">
            <a:avLst/>
          </a:prstGeom>
          <a:noFill/>
          <a:ln w="38100" cap="flat">
            <a:solidFill>
              <a:srgbClr val="0098A2"/>
            </a:solidFill>
            <a:prstDash val="solid"/>
            <a:round/>
          </a:ln>
          <a:effectLst/>
        </p:spPr>
        <p:txBody>
          <a:bodyPr wrap="square" lIns="45719" tIns="45719" rIns="45719" bIns="45719" numCol="1" anchor="t">
            <a:noAutofit/>
          </a:bodyPr>
          <a:lstStyle/>
          <a:p>
            <a:endParaRPr/>
          </a:p>
        </p:txBody>
      </p:sp>
      <p:sp>
        <p:nvSpPr>
          <p:cNvPr id="43" name="Line"/>
          <p:cNvSpPr/>
          <p:nvPr/>
        </p:nvSpPr>
        <p:spPr>
          <a:xfrm>
            <a:off x="4101016" y="5132777"/>
            <a:ext cx="156588" cy="1"/>
          </a:xfrm>
          <a:prstGeom prst="line">
            <a:avLst/>
          </a:prstGeom>
          <a:noFill/>
          <a:ln w="38100" cap="flat">
            <a:solidFill>
              <a:srgbClr val="0098A2"/>
            </a:solidFill>
            <a:prstDash val="solid"/>
            <a:round/>
          </a:ln>
          <a:effectLst/>
        </p:spPr>
        <p:txBody>
          <a:bodyPr wrap="square" lIns="45719" tIns="45719" rIns="45719" bIns="45719" numCol="1" anchor="t">
            <a:noAutofit/>
          </a:bodyPr>
          <a:lstStyle/>
          <a:p>
            <a:endParaRPr/>
          </a:p>
        </p:txBody>
      </p:sp>
      <p:sp>
        <p:nvSpPr>
          <p:cNvPr id="44" name="Square"/>
          <p:cNvSpPr/>
          <p:nvPr/>
        </p:nvSpPr>
        <p:spPr>
          <a:xfrm>
            <a:off x="6684253" y="4705451"/>
            <a:ext cx="450505" cy="449949"/>
          </a:xfrm>
          <a:prstGeom prst="rect">
            <a:avLst/>
          </a:prstGeom>
          <a:noFill/>
          <a:ln w="38100" cap="flat">
            <a:solidFill>
              <a:schemeClr val="accent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45" name="Line"/>
          <p:cNvSpPr/>
          <p:nvPr/>
        </p:nvSpPr>
        <p:spPr>
          <a:xfrm>
            <a:off x="6801688" y="4840065"/>
            <a:ext cx="214370" cy="1"/>
          </a:xfrm>
          <a:prstGeom prst="line">
            <a:avLst/>
          </a:prstGeom>
          <a:noFill/>
          <a:ln w="38100" cap="flat">
            <a:solidFill>
              <a:schemeClr val="accent4"/>
            </a:solidFill>
            <a:prstDash val="solid"/>
            <a:round/>
          </a:ln>
          <a:effectLst/>
        </p:spPr>
        <p:txBody>
          <a:bodyPr wrap="square" lIns="45719" tIns="45719" rIns="45719" bIns="45719" numCol="1" anchor="t">
            <a:noAutofit/>
          </a:bodyPr>
          <a:lstStyle/>
          <a:p>
            <a:endParaRPr/>
          </a:p>
        </p:txBody>
      </p:sp>
      <p:sp>
        <p:nvSpPr>
          <p:cNvPr id="46" name="Line"/>
          <p:cNvSpPr/>
          <p:nvPr/>
        </p:nvSpPr>
        <p:spPr>
          <a:xfrm>
            <a:off x="6801688" y="4922509"/>
            <a:ext cx="156588" cy="1"/>
          </a:xfrm>
          <a:prstGeom prst="line">
            <a:avLst/>
          </a:prstGeom>
          <a:noFill/>
          <a:ln w="38100" cap="flat">
            <a:solidFill>
              <a:schemeClr val="accent4"/>
            </a:solidFill>
            <a:prstDash val="solid"/>
            <a:round/>
          </a:ln>
          <a:effectLst/>
        </p:spPr>
        <p:txBody>
          <a:bodyPr wrap="square" lIns="45719" tIns="45719" rIns="45719" bIns="45719" numCol="1" anchor="t">
            <a:noAutofit/>
          </a:bodyPr>
          <a:lstStyle/>
          <a:p>
            <a:endParaRPr/>
          </a:p>
        </p:txBody>
      </p:sp>
      <p:sp>
        <p:nvSpPr>
          <p:cNvPr id="47" name="Square"/>
          <p:cNvSpPr/>
          <p:nvPr/>
        </p:nvSpPr>
        <p:spPr>
          <a:xfrm>
            <a:off x="6008496" y="5474971"/>
            <a:ext cx="450505" cy="449949"/>
          </a:xfrm>
          <a:prstGeom prst="rect">
            <a:avLst/>
          </a:prstGeom>
          <a:noFill/>
          <a:ln w="38100" cap="flat">
            <a:solidFill>
              <a:schemeClr val="accent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48" name="Line"/>
          <p:cNvSpPr/>
          <p:nvPr/>
        </p:nvSpPr>
        <p:spPr>
          <a:xfrm>
            <a:off x="6125931" y="5609585"/>
            <a:ext cx="214370" cy="1"/>
          </a:xfrm>
          <a:prstGeom prst="line">
            <a:avLst/>
          </a:prstGeom>
          <a:noFill/>
          <a:ln w="38100" cap="flat">
            <a:solidFill>
              <a:schemeClr val="accent4"/>
            </a:solidFill>
            <a:prstDash val="solid"/>
            <a:round/>
          </a:ln>
          <a:effectLst/>
        </p:spPr>
        <p:txBody>
          <a:bodyPr wrap="square" lIns="45719" tIns="45719" rIns="45719" bIns="45719" numCol="1" anchor="t">
            <a:noAutofit/>
          </a:bodyPr>
          <a:lstStyle/>
          <a:p>
            <a:endParaRPr/>
          </a:p>
        </p:txBody>
      </p:sp>
      <p:sp>
        <p:nvSpPr>
          <p:cNvPr id="49" name="Line"/>
          <p:cNvSpPr/>
          <p:nvPr/>
        </p:nvSpPr>
        <p:spPr>
          <a:xfrm>
            <a:off x="6125931" y="5692029"/>
            <a:ext cx="156588" cy="1"/>
          </a:xfrm>
          <a:prstGeom prst="line">
            <a:avLst/>
          </a:prstGeom>
          <a:noFill/>
          <a:ln w="38100" cap="flat">
            <a:solidFill>
              <a:schemeClr val="accent4"/>
            </a:solidFill>
            <a:prstDash val="solid"/>
            <a:round/>
          </a:ln>
          <a:effectLst/>
        </p:spPr>
        <p:txBody>
          <a:bodyPr wrap="square" lIns="45719" tIns="45719" rIns="45719" bIns="45719" numCol="1" anchor="t">
            <a:noAutofit/>
          </a:bodyPr>
          <a:lstStyle/>
          <a:p>
            <a:endParaRPr/>
          </a:p>
        </p:txBody>
      </p:sp>
      <p:grpSp>
        <p:nvGrpSpPr>
          <p:cNvPr id="50" name="Group"/>
          <p:cNvGrpSpPr/>
          <p:nvPr/>
        </p:nvGrpSpPr>
        <p:grpSpPr>
          <a:xfrm>
            <a:off x="7532497" y="5223137"/>
            <a:ext cx="450503" cy="449948"/>
            <a:chOff x="0" y="0"/>
            <a:chExt cx="450502" cy="449947"/>
          </a:xfrm>
        </p:grpSpPr>
        <p:sp>
          <p:nvSpPr>
            <p:cNvPr id="51" name="Square"/>
            <p:cNvSpPr/>
            <p:nvPr/>
          </p:nvSpPr>
          <p:spPr>
            <a:xfrm>
              <a:off x="-1" y="0"/>
              <a:ext cx="450504" cy="449948"/>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52" name="Line"/>
            <p:cNvSpPr/>
            <p:nvPr/>
          </p:nvSpPr>
          <p:spPr>
            <a:xfrm>
              <a:off x="117434" y="134614"/>
              <a:ext cx="21437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53" name="Line"/>
            <p:cNvSpPr/>
            <p:nvPr/>
          </p:nvSpPr>
          <p:spPr>
            <a:xfrm>
              <a:off x="117434" y="217058"/>
              <a:ext cx="156588"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grpSp>
        <p:nvGrpSpPr>
          <p:cNvPr id="54" name="Group"/>
          <p:cNvGrpSpPr/>
          <p:nvPr/>
        </p:nvGrpSpPr>
        <p:grpSpPr>
          <a:xfrm>
            <a:off x="4688411" y="4238536"/>
            <a:ext cx="450503" cy="449948"/>
            <a:chOff x="0" y="0"/>
            <a:chExt cx="450502" cy="449947"/>
          </a:xfrm>
        </p:grpSpPr>
        <p:sp>
          <p:nvSpPr>
            <p:cNvPr id="55" name="Square"/>
            <p:cNvSpPr/>
            <p:nvPr/>
          </p:nvSpPr>
          <p:spPr>
            <a:xfrm>
              <a:off x="-1" y="0"/>
              <a:ext cx="450504" cy="449948"/>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56" name="Line"/>
            <p:cNvSpPr/>
            <p:nvPr/>
          </p:nvSpPr>
          <p:spPr>
            <a:xfrm>
              <a:off x="117434" y="134614"/>
              <a:ext cx="21437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57" name="Line"/>
            <p:cNvSpPr/>
            <p:nvPr/>
          </p:nvSpPr>
          <p:spPr>
            <a:xfrm>
              <a:off x="117434" y="217058"/>
              <a:ext cx="156588"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sp>
        <p:nvSpPr>
          <p:cNvPr id="58" name="Square"/>
          <p:cNvSpPr/>
          <p:nvPr/>
        </p:nvSpPr>
        <p:spPr>
          <a:xfrm>
            <a:off x="2884430" y="5365668"/>
            <a:ext cx="450505" cy="449949"/>
          </a:xfrm>
          <a:prstGeom prst="rect">
            <a:avLst/>
          </a:prstGeom>
          <a:noFill/>
          <a:ln w="38100" cap="flat">
            <a:solidFill>
              <a:schemeClr val="accent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59" name="Line"/>
          <p:cNvSpPr/>
          <p:nvPr/>
        </p:nvSpPr>
        <p:spPr>
          <a:xfrm>
            <a:off x="3001865" y="5500282"/>
            <a:ext cx="214370" cy="1"/>
          </a:xfrm>
          <a:prstGeom prst="line">
            <a:avLst/>
          </a:prstGeom>
          <a:noFill/>
          <a:ln w="38100" cap="flat">
            <a:solidFill>
              <a:schemeClr val="accent4"/>
            </a:solidFill>
            <a:prstDash val="solid"/>
            <a:round/>
          </a:ln>
          <a:effectLst/>
        </p:spPr>
        <p:txBody>
          <a:bodyPr wrap="square" lIns="45719" tIns="45719" rIns="45719" bIns="45719" numCol="1" anchor="t">
            <a:noAutofit/>
          </a:bodyPr>
          <a:lstStyle/>
          <a:p>
            <a:endParaRPr/>
          </a:p>
        </p:txBody>
      </p:sp>
      <p:sp>
        <p:nvSpPr>
          <p:cNvPr id="60" name="Line"/>
          <p:cNvSpPr/>
          <p:nvPr/>
        </p:nvSpPr>
        <p:spPr>
          <a:xfrm>
            <a:off x="3001865" y="5582726"/>
            <a:ext cx="156588" cy="1"/>
          </a:xfrm>
          <a:prstGeom prst="line">
            <a:avLst/>
          </a:prstGeom>
          <a:noFill/>
          <a:ln w="38100" cap="flat">
            <a:solidFill>
              <a:schemeClr val="accent4"/>
            </a:solidFill>
            <a:prstDash val="solid"/>
            <a:round/>
          </a:ln>
          <a:effectLst/>
        </p:spPr>
        <p:txBody>
          <a:bodyPr wrap="square" lIns="45719" tIns="45719" rIns="45719" bIns="45719" numCol="1" anchor="t">
            <a:noAutofit/>
          </a:bodyPr>
          <a:lstStyle/>
          <a:p>
            <a:endParaRPr/>
          </a:p>
        </p:txBody>
      </p:sp>
      <p:sp>
        <p:nvSpPr>
          <p:cNvPr id="61" name="Square"/>
          <p:cNvSpPr/>
          <p:nvPr/>
        </p:nvSpPr>
        <p:spPr>
          <a:xfrm>
            <a:off x="3959281" y="3324136"/>
            <a:ext cx="450505" cy="449949"/>
          </a:xfrm>
          <a:prstGeom prst="rect">
            <a:avLst/>
          </a:prstGeom>
          <a:noFill/>
          <a:ln w="38100" cap="flat">
            <a:solidFill>
              <a:schemeClr val="accent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62" name="Line"/>
          <p:cNvSpPr/>
          <p:nvPr/>
        </p:nvSpPr>
        <p:spPr>
          <a:xfrm>
            <a:off x="4076716" y="3458750"/>
            <a:ext cx="214370" cy="1"/>
          </a:xfrm>
          <a:prstGeom prst="line">
            <a:avLst/>
          </a:prstGeom>
          <a:noFill/>
          <a:ln w="38100" cap="flat">
            <a:solidFill>
              <a:schemeClr val="accent4"/>
            </a:solidFill>
            <a:prstDash val="solid"/>
            <a:round/>
          </a:ln>
          <a:effectLst/>
        </p:spPr>
        <p:txBody>
          <a:bodyPr wrap="square" lIns="45719" tIns="45719" rIns="45719" bIns="45719" numCol="1" anchor="t">
            <a:noAutofit/>
          </a:bodyPr>
          <a:lstStyle/>
          <a:p>
            <a:endParaRPr/>
          </a:p>
        </p:txBody>
      </p:sp>
      <p:sp>
        <p:nvSpPr>
          <p:cNvPr id="63" name="Line"/>
          <p:cNvSpPr/>
          <p:nvPr/>
        </p:nvSpPr>
        <p:spPr>
          <a:xfrm>
            <a:off x="4076716" y="3541194"/>
            <a:ext cx="156588" cy="1"/>
          </a:xfrm>
          <a:prstGeom prst="line">
            <a:avLst/>
          </a:prstGeom>
          <a:noFill/>
          <a:ln w="38100" cap="flat">
            <a:solidFill>
              <a:schemeClr val="accent4"/>
            </a:solidFill>
            <a:prstDash val="solid"/>
            <a:round/>
          </a:ln>
          <a:effectLst/>
        </p:spPr>
        <p:txBody>
          <a:bodyPr wrap="square" lIns="45719" tIns="45719" rIns="45719" bIns="45719" numCol="1" anchor="t">
            <a:noAutofit/>
          </a:bodyPr>
          <a:lstStyle/>
          <a:p>
            <a:endParaRPr/>
          </a:p>
        </p:txBody>
      </p:sp>
      <p:sp>
        <p:nvSpPr>
          <p:cNvPr id="64" name="Square"/>
          <p:cNvSpPr/>
          <p:nvPr/>
        </p:nvSpPr>
        <p:spPr>
          <a:xfrm>
            <a:off x="2884430" y="3125247"/>
            <a:ext cx="450505" cy="449949"/>
          </a:xfrm>
          <a:prstGeom prst="rect">
            <a:avLst/>
          </a:prstGeom>
          <a:noFill/>
          <a:ln w="38100" cap="flat">
            <a:solidFill>
              <a:srgbClr val="0098A2"/>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65" name="Line"/>
          <p:cNvSpPr/>
          <p:nvPr/>
        </p:nvSpPr>
        <p:spPr>
          <a:xfrm>
            <a:off x="3001865" y="3259861"/>
            <a:ext cx="214370" cy="1"/>
          </a:xfrm>
          <a:prstGeom prst="line">
            <a:avLst/>
          </a:prstGeom>
          <a:noFill/>
          <a:ln w="38100" cap="flat">
            <a:solidFill>
              <a:srgbClr val="0098A2"/>
            </a:solidFill>
            <a:prstDash val="solid"/>
            <a:round/>
          </a:ln>
          <a:effectLst/>
        </p:spPr>
        <p:txBody>
          <a:bodyPr wrap="square" lIns="45719" tIns="45719" rIns="45719" bIns="45719" numCol="1" anchor="t">
            <a:noAutofit/>
          </a:bodyPr>
          <a:lstStyle/>
          <a:p>
            <a:endParaRPr/>
          </a:p>
        </p:txBody>
      </p:sp>
      <p:sp>
        <p:nvSpPr>
          <p:cNvPr id="66" name="Line"/>
          <p:cNvSpPr/>
          <p:nvPr/>
        </p:nvSpPr>
        <p:spPr>
          <a:xfrm>
            <a:off x="3001865" y="3342305"/>
            <a:ext cx="156588" cy="1"/>
          </a:xfrm>
          <a:prstGeom prst="line">
            <a:avLst/>
          </a:prstGeom>
          <a:noFill/>
          <a:ln w="38100" cap="flat">
            <a:solidFill>
              <a:srgbClr val="0098A2"/>
            </a:solidFill>
            <a:prstDash val="solid"/>
            <a:round/>
          </a:ln>
          <a:effectLst/>
        </p:spPr>
        <p:txBody>
          <a:bodyPr wrap="square" lIns="45719" tIns="45719" rIns="45719" bIns="45719" numCol="1" anchor="t">
            <a:noAutofit/>
          </a:bodyPr>
          <a:lstStyle/>
          <a:p>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pic>
        <p:nvPicPr>
          <p:cNvPr id="221" name="pasted-image.pdf" descr="pasted-image.pdf"/>
          <p:cNvPicPr>
            <a:picLocks noChangeAspect="1"/>
          </p:cNvPicPr>
          <p:nvPr/>
        </p:nvPicPr>
        <p:blipFill>
          <a:blip r:embed="rId3" cstate="email">
            <a:alphaModFix amt="68000"/>
            <a:extLst>
              <a:ext uri="{28A0092B-C50C-407E-A947-70E740481C1C}">
                <a14:useLocalDpi xmlns:a14="http://schemas.microsoft.com/office/drawing/2010/main"/>
              </a:ext>
            </a:extLst>
          </a:blip>
          <a:srcRect/>
          <a:stretch>
            <a:fillRect/>
          </a:stretch>
        </p:blipFill>
        <p:spPr>
          <a:xfrm>
            <a:off x="-28575" y="6450"/>
            <a:ext cx="9201000" cy="6858000"/>
          </a:xfrm>
          <a:prstGeom prst="rect">
            <a:avLst/>
          </a:prstGeom>
          <a:ln w="12700">
            <a:miter lim="400000"/>
          </a:ln>
        </p:spPr>
      </p:pic>
      <p:sp>
        <p:nvSpPr>
          <p:cNvPr id="222" name="Everyone designs who devises  courses of action aimed at  changing existing situations  into preferred ones."/>
          <p:cNvSpPr>
            <a:spLocks noGrp="1"/>
          </p:cNvSpPr>
          <p:nvPr>
            <p:ph type="title"/>
          </p:nvPr>
        </p:nvSpPr>
        <p:spPr>
          <a:xfrm>
            <a:off x="2455199" y="620553"/>
            <a:ext cx="5643902" cy="4389300"/>
          </a:xfrm>
          <a:prstGeom prst="rect">
            <a:avLst/>
          </a:prstGeom>
        </p:spPr>
        <p:txBody>
          <a:bodyPr>
            <a:normAutofit/>
          </a:bodyPr>
          <a:lstStyle/>
          <a:p>
            <a:pPr>
              <a:spcBef>
                <a:spcPts val="400"/>
              </a:spcBef>
              <a:defRPr sz="2400" b="1">
                <a:latin typeface="+mn-lt"/>
                <a:ea typeface="+mn-ea"/>
                <a:cs typeface="+mn-cs"/>
                <a:sym typeface="Helvetica"/>
              </a:defRPr>
            </a:pPr>
            <a:r>
              <a:rPr sz="2790" dirty="0">
                <a:latin typeface="+mn-ea"/>
                <a:ea typeface="+mn-ea"/>
              </a:rPr>
              <a:t>Everyone designs who devises </a:t>
            </a:r>
            <a:br>
              <a:rPr sz="2790" dirty="0">
                <a:latin typeface="+mn-ea"/>
                <a:ea typeface="+mn-ea"/>
              </a:rPr>
            </a:br>
            <a:r>
              <a:rPr sz="2790" dirty="0">
                <a:latin typeface="+mn-ea"/>
                <a:ea typeface="+mn-ea"/>
              </a:rPr>
              <a:t>courses of action aimed at </a:t>
            </a:r>
            <a:br>
              <a:rPr sz="2790" dirty="0">
                <a:latin typeface="+mn-ea"/>
                <a:ea typeface="+mn-ea"/>
              </a:rPr>
            </a:br>
            <a:r>
              <a:rPr sz="2790" dirty="0">
                <a:latin typeface="+mn-ea"/>
                <a:ea typeface="+mn-ea"/>
              </a:rPr>
              <a:t>changing existing situations </a:t>
            </a:r>
            <a:br>
              <a:rPr sz="2790" dirty="0">
                <a:latin typeface="+mn-ea"/>
                <a:ea typeface="+mn-ea"/>
              </a:rPr>
            </a:br>
            <a:r>
              <a:rPr sz="2790" dirty="0">
                <a:latin typeface="+mn-ea"/>
                <a:ea typeface="+mn-ea"/>
              </a:rPr>
              <a:t>into preferred ones.</a:t>
            </a:r>
          </a:p>
        </p:txBody>
      </p:sp>
      <p:grpSp>
        <p:nvGrpSpPr>
          <p:cNvPr id="226" name="Group"/>
          <p:cNvGrpSpPr/>
          <p:nvPr/>
        </p:nvGrpSpPr>
        <p:grpSpPr>
          <a:xfrm>
            <a:off x="2505660" y="5232911"/>
            <a:ext cx="6218939" cy="1117653"/>
            <a:chOff x="14990" y="-299801"/>
            <a:chExt cx="6218937" cy="1117651"/>
          </a:xfrm>
        </p:grpSpPr>
        <p:sp>
          <p:nvSpPr>
            <p:cNvPr id="224" name="—"/>
            <p:cNvSpPr/>
            <p:nvPr/>
          </p:nvSpPr>
          <p:spPr>
            <a:xfrm>
              <a:off x="14990" y="-299801"/>
              <a:ext cx="2062201" cy="81785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91424" tIns="91424" rIns="91424" bIns="91424" numCol="1" anchor="b">
              <a:normAutofit/>
            </a:bodyPr>
            <a:lstStyle/>
            <a:p>
              <a:pPr lvl="3">
                <a:defRPr sz="2100" b="1">
                  <a:latin typeface="+mn-lt"/>
                  <a:ea typeface="+mn-ea"/>
                  <a:cs typeface="+mn-cs"/>
                  <a:sym typeface="Helvetica"/>
                </a:defRPr>
              </a:pPr>
              <a:r>
                <a:rPr lang="en-US" dirty="0"/>
                <a:t>–</a:t>
              </a:r>
              <a:endParaRPr dirty="0"/>
            </a:p>
          </p:txBody>
        </p:sp>
        <p:sp>
          <p:nvSpPr>
            <p:cNvPr id="225" name="Herbert Simon…"/>
            <p:cNvSpPr/>
            <p:nvPr/>
          </p:nvSpPr>
          <p:spPr>
            <a:xfrm>
              <a:off x="297764" y="-1"/>
              <a:ext cx="5936163" cy="81785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91424" tIns="91424" rIns="91424" bIns="91424" numCol="1" anchor="b">
              <a:normAutofit lnSpcReduction="10000"/>
            </a:bodyPr>
            <a:lstStyle/>
            <a:p>
              <a:pPr lvl="3">
                <a:defRPr sz="2100" b="1">
                  <a:latin typeface="+mn-lt"/>
                  <a:ea typeface="+mn-ea"/>
                  <a:cs typeface="+mn-cs"/>
                  <a:sym typeface="Helvetica"/>
                </a:defRPr>
              </a:pPr>
              <a:r>
                <a:rPr dirty="0"/>
                <a:t>Herbert Simon</a:t>
              </a:r>
            </a:p>
            <a:p>
              <a:pPr>
                <a:defRPr sz="2100">
                  <a:latin typeface="+mn-lt"/>
                  <a:ea typeface="+mn-ea"/>
                  <a:cs typeface="+mn-cs"/>
                  <a:sym typeface="Helvetica"/>
                </a:defRPr>
              </a:pPr>
              <a:r>
                <a:rPr dirty="0"/>
                <a:t>Economist, </a:t>
              </a:r>
              <a:r>
                <a:rPr lang="en-US" dirty="0"/>
                <a:t>p</a:t>
              </a:r>
              <a:r>
                <a:rPr dirty="0"/>
                <a:t>sychologist</a:t>
              </a:r>
              <a:r>
                <a:rPr lang="en-US" dirty="0"/>
                <a:t>,</a:t>
              </a:r>
              <a:r>
                <a:rPr dirty="0"/>
                <a:t> and </a:t>
              </a:r>
              <a:r>
                <a:rPr lang="en-US" dirty="0"/>
                <a:t>d</a:t>
              </a:r>
              <a:r>
                <a:rPr dirty="0"/>
                <a:t>esign </a:t>
              </a:r>
              <a:r>
                <a:rPr lang="en-US" dirty="0"/>
                <a:t>t</a:t>
              </a:r>
              <a:r>
                <a:rPr dirty="0"/>
                <a:t>heorist</a:t>
              </a:r>
            </a:p>
          </p:txBody>
        </p:sp>
      </p:grpSp>
      <p:sp>
        <p:nvSpPr>
          <p:cNvPr id="227" name="“"/>
          <p:cNvSpPr/>
          <p:nvPr/>
        </p:nvSpPr>
        <p:spPr>
          <a:xfrm>
            <a:off x="489200" y="469352"/>
            <a:ext cx="1639799" cy="135125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sz="7700" b="1">
                <a:solidFill>
                  <a:srgbClr val="FAA61A"/>
                </a:solidFill>
                <a:latin typeface="+mn-lt"/>
                <a:ea typeface="+mn-ea"/>
                <a:cs typeface="+mn-cs"/>
                <a:sym typeface="Helvetica"/>
              </a:defRPr>
            </a:lvl1pPr>
          </a:lstStyle>
          <a:p>
            <a:r>
              <a:t>“</a:t>
            </a:r>
          </a:p>
        </p:txBody>
      </p:sp>
      <p:sp>
        <p:nvSpPr>
          <p:cNvPr id="228" name="Overview:  Design + Innovation"/>
          <p:cNvSpPr/>
          <p:nvPr/>
        </p:nvSpPr>
        <p:spPr>
          <a:xfrm>
            <a:off x="489200" y="5707855"/>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chor="b">
            <a:spAutoFit/>
          </a:bodyPr>
          <a:lstStyle/>
          <a:p>
            <a:r>
              <a:rPr lang="en-US" b="1" dirty="0">
                <a:solidFill>
                  <a:srgbClr val="FAA619"/>
                </a:solidFill>
                <a:latin typeface="Helvetica" pitchFamily="2" charset="0"/>
              </a:rPr>
              <a:t>Human-Centered Design</a:t>
            </a:r>
          </a:p>
        </p:txBody>
      </p:sp>
      <p:sp>
        <p:nvSpPr>
          <p:cNvPr id="10" name="Line">
            <a:extLst>
              <a:ext uri="{FF2B5EF4-FFF2-40B4-BE49-F238E27FC236}">
                <a16:creationId xmlns:a16="http://schemas.microsoft.com/office/drawing/2014/main" id="{703C06BC-703A-E242-BA00-5472DA0474F7}"/>
              </a:ext>
            </a:extLst>
          </p:cNvPr>
          <p:cNvSpPr/>
          <p:nvPr/>
        </p:nvSpPr>
        <p:spPr>
          <a:xfrm flipH="1">
            <a:off x="2264849" y="788174"/>
            <a:ext cx="1" cy="5417701"/>
          </a:xfrm>
          <a:prstGeom prst="line">
            <a:avLst/>
          </a:prstGeom>
          <a:ln>
            <a:solidFill>
              <a:srgbClr val="CCEAEC"/>
            </a:solidFill>
          </a:ln>
        </p:spPr>
        <p:txBody>
          <a:bodyPr lIns="45719" rIns="45719"/>
          <a:lstStyle/>
          <a:p>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pic>
        <p:nvPicPr>
          <p:cNvPr id="312" name="Picture 5" descr="Picture 5"/>
          <p:cNvPicPr>
            <a:picLocks noChangeAspect="1"/>
          </p:cNvPicPr>
          <p:nvPr/>
        </p:nvPicPr>
        <p:blipFill>
          <a:blip r:embed="rId3"/>
          <a:srcRect r="19613"/>
          <a:stretch>
            <a:fillRect/>
          </a:stretch>
        </p:blipFill>
        <p:spPr>
          <a:xfrm>
            <a:off x="2561070" y="1416836"/>
            <a:ext cx="2955311" cy="3831503"/>
          </a:xfrm>
          <a:prstGeom prst="rect">
            <a:avLst/>
          </a:prstGeom>
          <a:ln w="12700">
            <a:miter lim="400000"/>
          </a:ln>
        </p:spPr>
      </p:pic>
      <p:pic>
        <p:nvPicPr>
          <p:cNvPr id="313" name="Picture 3" descr="Picture 3"/>
          <p:cNvPicPr>
            <a:picLocks noChangeAspect="1"/>
          </p:cNvPicPr>
          <p:nvPr/>
        </p:nvPicPr>
        <p:blipFill>
          <a:blip r:embed="rId4"/>
          <a:stretch>
            <a:fillRect/>
          </a:stretch>
        </p:blipFill>
        <p:spPr>
          <a:xfrm>
            <a:off x="4652522" y="3297836"/>
            <a:ext cx="3877382" cy="2908039"/>
          </a:xfrm>
          <a:prstGeom prst="rect">
            <a:avLst/>
          </a:prstGeom>
          <a:ln w="12700">
            <a:miter lim="400000"/>
          </a:ln>
        </p:spPr>
      </p:pic>
      <p:sp>
        <p:nvSpPr>
          <p:cNvPr id="6" name="What is design?">
            <a:extLst>
              <a:ext uri="{FF2B5EF4-FFF2-40B4-BE49-F238E27FC236}">
                <a16:creationId xmlns:a16="http://schemas.microsoft.com/office/drawing/2014/main" id="{5228B082-CA6C-6840-A7EE-F6F6557D142A}"/>
              </a:ext>
            </a:extLst>
          </p:cNvPr>
          <p:cNvSpPr>
            <a:spLocks noGrp="1"/>
          </p:cNvSpPr>
          <p:nvPr>
            <p:ph type="title"/>
          </p:nvPr>
        </p:nvSpPr>
        <p:spPr>
          <a:xfrm>
            <a:off x="2455199" y="593375"/>
            <a:ext cx="6377102" cy="763501"/>
          </a:xfrm>
          <a:prstGeom prst="rect">
            <a:avLst/>
          </a:prstGeom>
        </p:spPr>
        <p:txBody>
          <a:bodyPr/>
          <a:lstStyle>
            <a:lvl1pPr>
              <a:defRPr sz="3600" b="1">
                <a:latin typeface="+mn-lt"/>
                <a:ea typeface="+mn-ea"/>
                <a:cs typeface="+mn-cs"/>
                <a:sym typeface="Helvetica"/>
              </a:defRPr>
            </a:lvl1pPr>
          </a:lstStyle>
          <a:p>
            <a:r>
              <a:rPr lang="en-US" dirty="0"/>
              <a:t>Breakthrough Products</a:t>
            </a:r>
            <a:endParaRPr dirty="0"/>
          </a:p>
        </p:txBody>
      </p:sp>
      <p:sp>
        <p:nvSpPr>
          <p:cNvPr id="7" name="Line">
            <a:extLst>
              <a:ext uri="{FF2B5EF4-FFF2-40B4-BE49-F238E27FC236}">
                <a16:creationId xmlns:a16="http://schemas.microsoft.com/office/drawing/2014/main" id="{A6A94B2E-9C52-F249-859D-8A61A0D1CFCD}"/>
              </a:ext>
            </a:extLst>
          </p:cNvPr>
          <p:cNvSpPr/>
          <p:nvPr/>
        </p:nvSpPr>
        <p:spPr>
          <a:xfrm flipH="1">
            <a:off x="2264849" y="788174"/>
            <a:ext cx="1" cy="5417701"/>
          </a:xfrm>
          <a:prstGeom prst="line">
            <a:avLst/>
          </a:prstGeom>
          <a:ln>
            <a:solidFill>
              <a:srgbClr val="CCEAEC"/>
            </a:solidFill>
          </a:ln>
        </p:spPr>
        <p:txBody>
          <a:bodyPr lIns="45719" rIns="45719"/>
          <a:lstStyle/>
          <a:p>
            <a:endParaRPr/>
          </a:p>
        </p:txBody>
      </p:sp>
      <p:sp>
        <p:nvSpPr>
          <p:cNvPr id="9" name="What is innovation?:">
            <a:extLst>
              <a:ext uri="{FF2B5EF4-FFF2-40B4-BE49-F238E27FC236}">
                <a16:creationId xmlns:a16="http://schemas.microsoft.com/office/drawing/2014/main" id="{DF09EEE1-29B3-8A49-9B69-F83B075BBA6A}"/>
              </a:ext>
            </a:extLst>
          </p:cNvPr>
          <p:cNvSpPr/>
          <p:nvPr/>
        </p:nvSpPr>
        <p:spPr>
          <a:xfrm>
            <a:off x="489200" y="670774"/>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Human-Centered Design</a:t>
            </a:r>
            <a:endParaRPr dirty="0">
              <a:solidFill>
                <a:srgbClr val="000000"/>
              </a:solidFill>
            </a:endParaRPr>
          </a:p>
        </p:txBody>
      </p:sp>
    </p:spTree>
    <p:extLst>
      <p:ext uri="{BB962C8B-B14F-4D97-AF65-F5344CB8AC3E}">
        <p14:creationId xmlns:p14="http://schemas.microsoft.com/office/powerpoint/2010/main" val="310833558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sp>
        <p:nvSpPr>
          <p:cNvPr id="6" name="What is design?">
            <a:extLst>
              <a:ext uri="{FF2B5EF4-FFF2-40B4-BE49-F238E27FC236}">
                <a16:creationId xmlns:a16="http://schemas.microsoft.com/office/drawing/2014/main" id="{5228B082-CA6C-6840-A7EE-F6F6557D142A}"/>
              </a:ext>
            </a:extLst>
          </p:cNvPr>
          <p:cNvSpPr>
            <a:spLocks noGrp="1"/>
          </p:cNvSpPr>
          <p:nvPr>
            <p:ph type="title"/>
          </p:nvPr>
        </p:nvSpPr>
        <p:spPr>
          <a:xfrm>
            <a:off x="2455199" y="593375"/>
            <a:ext cx="6377102" cy="763501"/>
          </a:xfrm>
          <a:prstGeom prst="rect">
            <a:avLst/>
          </a:prstGeom>
        </p:spPr>
        <p:txBody>
          <a:bodyPr/>
          <a:lstStyle>
            <a:lvl1pPr>
              <a:defRPr sz="3600" b="1">
                <a:latin typeface="+mn-lt"/>
                <a:ea typeface="+mn-ea"/>
                <a:cs typeface="+mn-cs"/>
                <a:sym typeface="Helvetica"/>
              </a:defRPr>
            </a:lvl1pPr>
          </a:lstStyle>
          <a:p>
            <a:r>
              <a:rPr lang="en-US" dirty="0"/>
              <a:t>Breakthrough Processes</a:t>
            </a:r>
            <a:endParaRPr dirty="0"/>
          </a:p>
        </p:txBody>
      </p:sp>
      <p:sp>
        <p:nvSpPr>
          <p:cNvPr id="7" name="Line">
            <a:extLst>
              <a:ext uri="{FF2B5EF4-FFF2-40B4-BE49-F238E27FC236}">
                <a16:creationId xmlns:a16="http://schemas.microsoft.com/office/drawing/2014/main" id="{A6A94B2E-9C52-F249-859D-8A61A0D1CFCD}"/>
              </a:ext>
            </a:extLst>
          </p:cNvPr>
          <p:cNvSpPr/>
          <p:nvPr/>
        </p:nvSpPr>
        <p:spPr>
          <a:xfrm flipH="1">
            <a:off x="2264849" y="788174"/>
            <a:ext cx="1" cy="5417701"/>
          </a:xfrm>
          <a:prstGeom prst="line">
            <a:avLst/>
          </a:prstGeom>
          <a:ln>
            <a:solidFill>
              <a:srgbClr val="CCEAEC"/>
            </a:solidFill>
          </a:ln>
        </p:spPr>
        <p:txBody>
          <a:bodyPr lIns="45719" rIns="45719"/>
          <a:lstStyle/>
          <a:p>
            <a:endParaRPr/>
          </a:p>
        </p:txBody>
      </p:sp>
      <p:pic>
        <p:nvPicPr>
          <p:cNvPr id="9" name="Picture 8">
            <a:extLst>
              <a:ext uri="{FF2B5EF4-FFF2-40B4-BE49-F238E27FC236}">
                <a16:creationId xmlns:a16="http://schemas.microsoft.com/office/drawing/2014/main" id="{64CE5CFF-C92D-D547-8455-5B6B01E87B93}"/>
              </a:ext>
            </a:extLst>
          </p:cNvPr>
          <p:cNvPicPr>
            <a:picLocks noChangeAspect="1"/>
          </p:cNvPicPr>
          <p:nvPr/>
        </p:nvPicPr>
        <p:blipFill rotWithShape="1">
          <a:blip r:embed="rId3">
            <a:extLst>
              <a:ext uri="{28A0092B-C50C-407E-A947-70E740481C1C}">
                <a14:useLocalDpi xmlns:a14="http://schemas.microsoft.com/office/drawing/2010/main" val="0"/>
              </a:ext>
            </a:extLst>
          </a:blip>
          <a:srcRect t="6989" r="8398" b="11601"/>
          <a:stretch/>
        </p:blipFill>
        <p:spPr>
          <a:xfrm>
            <a:off x="-1" y="1440299"/>
            <a:ext cx="9143991" cy="5417701"/>
          </a:xfrm>
          <a:prstGeom prst="rect">
            <a:avLst/>
          </a:prstGeom>
        </p:spPr>
      </p:pic>
      <p:sp>
        <p:nvSpPr>
          <p:cNvPr id="10" name="What is innovation?:">
            <a:extLst>
              <a:ext uri="{FF2B5EF4-FFF2-40B4-BE49-F238E27FC236}">
                <a16:creationId xmlns:a16="http://schemas.microsoft.com/office/drawing/2014/main" id="{52B38FD6-64EA-A140-8DF6-6ADEF8F5E5DB}"/>
              </a:ext>
            </a:extLst>
          </p:cNvPr>
          <p:cNvSpPr/>
          <p:nvPr/>
        </p:nvSpPr>
        <p:spPr>
          <a:xfrm>
            <a:off x="489200" y="670774"/>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Human-Centered Design</a:t>
            </a:r>
            <a:endParaRPr dirty="0">
              <a:solidFill>
                <a:srgbClr val="000000"/>
              </a:solidFill>
            </a:endParaRPr>
          </a:p>
        </p:txBody>
      </p:sp>
    </p:spTree>
    <p:extLst>
      <p:ext uri="{BB962C8B-B14F-4D97-AF65-F5344CB8AC3E}">
        <p14:creationId xmlns:p14="http://schemas.microsoft.com/office/powerpoint/2010/main" val="12784153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sp>
        <p:nvSpPr>
          <p:cNvPr id="236" name="What is human-centered design?"/>
          <p:cNvSpPr>
            <a:spLocks noGrp="1"/>
          </p:cNvSpPr>
          <p:nvPr>
            <p:ph type="title"/>
          </p:nvPr>
        </p:nvSpPr>
        <p:spPr>
          <a:xfrm>
            <a:off x="2455199" y="622975"/>
            <a:ext cx="5643902" cy="1371562"/>
          </a:xfrm>
          <a:prstGeom prst="rect">
            <a:avLst/>
          </a:prstGeom>
        </p:spPr>
        <p:txBody>
          <a:bodyPr/>
          <a:lstStyle>
            <a:lvl1pPr>
              <a:defRPr sz="3600" b="1">
                <a:latin typeface="+mn-lt"/>
                <a:ea typeface="+mn-ea"/>
                <a:cs typeface="+mn-cs"/>
                <a:sym typeface="Helvetica"/>
              </a:defRPr>
            </a:lvl1pPr>
          </a:lstStyle>
          <a:p>
            <a:r>
              <a:rPr lang="en-US" dirty="0"/>
              <a:t>So then, what’</a:t>
            </a:r>
            <a:r>
              <a:rPr dirty="0"/>
              <a:t>s</a:t>
            </a:r>
            <a:br>
              <a:rPr lang="en-US" dirty="0"/>
            </a:br>
            <a:r>
              <a:rPr i="1" dirty="0"/>
              <a:t>human-centered</a:t>
            </a:r>
            <a:r>
              <a:rPr dirty="0"/>
              <a:t> design?</a:t>
            </a:r>
          </a:p>
        </p:txBody>
      </p:sp>
      <p:sp>
        <p:nvSpPr>
          <p:cNvPr id="237"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239" name="Take a moment to reflect on an example of a product, service, or process that exemplifies human-centered design for you. Share it with the group."/>
          <p:cNvSpPr>
            <a:spLocks noGrp="1"/>
          </p:cNvSpPr>
          <p:nvPr>
            <p:ph type="body" sz="quarter" idx="1"/>
          </p:nvPr>
        </p:nvSpPr>
        <p:spPr>
          <a:xfrm>
            <a:off x="2455099" y="1917486"/>
            <a:ext cx="6377102" cy="1473364"/>
          </a:xfrm>
          <a:prstGeom prst="rect">
            <a:avLst/>
          </a:prstGeom>
        </p:spPr>
        <p:txBody>
          <a:bodyPr>
            <a:normAutofit fontScale="92500"/>
          </a:bodyPr>
          <a:lstStyle>
            <a:lvl1pPr>
              <a:lnSpc>
                <a:spcPct val="120000"/>
              </a:lnSpc>
              <a:spcBef>
                <a:spcPts val="0"/>
              </a:spcBef>
              <a:defRPr sz="2100">
                <a:solidFill>
                  <a:srgbClr val="CCCCCC"/>
                </a:solidFill>
                <a:latin typeface="+mn-lt"/>
                <a:ea typeface="+mn-ea"/>
                <a:cs typeface="+mn-cs"/>
                <a:sym typeface="Helvetica"/>
              </a:defRPr>
            </a:lvl1pPr>
          </a:lstStyle>
          <a:p>
            <a:r>
              <a:rPr sz="2000" dirty="0"/>
              <a:t>Take a moment to reflect on an example of a product, service, or process that exemplifies</a:t>
            </a:r>
            <a:r>
              <a:rPr lang="en-US" sz="2000" dirty="0"/>
              <a:t> good (or bad)</a:t>
            </a:r>
            <a:br>
              <a:rPr lang="en-US" sz="2000" dirty="0"/>
            </a:br>
            <a:r>
              <a:rPr sz="2000" dirty="0"/>
              <a:t>human-centered design for you. Share it with the group.</a:t>
            </a:r>
          </a:p>
        </p:txBody>
      </p:sp>
      <p:grpSp>
        <p:nvGrpSpPr>
          <p:cNvPr id="111" name="Group">
            <a:extLst>
              <a:ext uri="{FF2B5EF4-FFF2-40B4-BE49-F238E27FC236}">
                <a16:creationId xmlns:a16="http://schemas.microsoft.com/office/drawing/2014/main" id="{03193E3E-67B2-074E-BE43-E31594EFAB00}"/>
              </a:ext>
            </a:extLst>
          </p:cNvPr>
          <p:cNvGrpSpPr/>
          <p:nvPr/>
        </p:nvGrpSpPr>
        <p:grpSpPr>
          <a:xfrm>
            <a:off x="3139206" y="4388732"/>
            <a:ext cx="450503" cy="449948"/>
            <a:chOff x="0" y="0"/>
            <a:chExt cx="450502" cy="449947"/>
          </a:xfrm>
        </p:grpSpPr>
        <p:sp>
          <p:nvSpPr>
            <p:cNvPr id="112" name="Square">
              <a:extLst>
                <a:ext uri="{FF2B5EF4-FFF2-40B4-BE49-F238E27FC236}">
                  <a16:creationId xmlns:a16="http://schemas.microsoft.com/office/drawing/2014/main" id="{4C526F63-340A-9F4F-B207-14474BDB6DF5}"/>
                </a:ext>
              </a:extLst>
            </p:cNvPr>
            <p:cNvSpPr/>
            <p:nvPr/>
          </p:nvSpPr>
          <p:spPr>
            <a:xfrm>
              <a:off x="-1" y="0"/>
              <a:ext cx="450504" cy="449948"/>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113" name="Line">
              <a:extLst>
                <a:ext uri="{FF2B5EF4-FFF2-40B4-BE49-F238E27FC236}">
                  <a16:creationId xmlns:a16="http://schemas.microsoft.com/office/drawing/2014/main" id="{5F3F774C-2EC3-C849-8C22-D526A171250B}"/>
                </a:ext>
              </a:extLst>
            </p:cNvPr>
            <p:cNvSpPr/>
            <p:nvPr/>
          </p:nvSpPr>
          <p:spPr>
            <a:xfrm>
              <a:off x="117434" y="134614"/>
              <a:ext cx="21437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114" name="Line">
              <a:extLst>
                <a:ext uri="{FF2B5EF4-FFF2-40B4-BE49-F238E27FC236}">
                  <a16:creationId xmlns:a16="http://schemas.microsoft.com/office/drawing/2014/main" id="{278AE055-A3F4-264B-B410-1EC70E6C43B5}"/>
                </a:ext>
              </a:extLst>
            </p:cNvPr>
            <p:cNvSpPr/>
            <p:nvPr/>
          </p:nvSpPr>
          <p:spPr>
            <a:xfrm>
              <a:off x="117434" y="217058"/>
              <a:ext cx="156588"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grpSp>
        <p:nvGrpSpPr>
          <p:cNvPr id="115" name="Group">
            <a:extLst>
              <a:ext uri="{FF2B5EF4-FFF2-40B4-BE49-F238E27FC236}">
                <a16:creationId xmlns:a16="http://schemas.microsoft.com/office/drawing/2014/main" id="{F782E763-1A58-0B41-A9CA-129A542BDB6D}"/>
              </a:ext>
            </a:extLst>
          </p:cNvPr>
          <p:cNvGrpSpPr/>
          <p:nvPr/>
        </p:nvGrpSpPr>
        <p:grpSpPr>
          <a:xfrm>
            <a:off x="6233750" y="3474332"/>
            <a:ext cx="450503" cy="449948"/>
            <a:chOff x="0" y="0"/>
            <a:chExt cx="450502" cy="449947"/>
          </a:xfrm>
        </p:grpSpPr>
        <p:sp>
          <p:nvSpPr>
            <p:cNvPr id="116" name="Square">
              <a:extLst>
                <a:ext uri="{FF2B5EF4-FFF2-40B4-BE49-F238E27FC236}">
                  <a16:creationId xmlns:a16="http://schemas.microsoft.com/office/drawing/2014/main" id="{B40FECC4-7F90-564A-A241-A2E21A507BFF}"/>
                </a:ext>
              </a:extLst>
            </p:cNvPr>
            <p:cNvSpPr/>
            <p:nvPr/>
          </p:nvSpPr>
          <p:spPr>
            <a:xfrm>
              <a:off x="-1" y="0"/>
              <a:ext cx="450504" cy="449948"/>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117" name="Line">
              <a:extLst>
                <a:ext uri="{FF2B5EF4-FFF2-40B4-BE49-F238E27FC236}">
                  <a16:creationId xmlns:a16="http://schemas.microsoft.com/office/drawing/2014/main" id="{BFF1A73A-CBF5-1C41-9567-871C4F9B0040}"/>
                </a:ext>
              </a:extLst>
            </p:cNvPr>
            <p:cNvSpPr/>
            <p:nvPr/>
          </p:nvSpPr>
          <p:spPr>
            <a:xfrm>
              <a:off x="117434" y="134614"/>
              <a:ext cx="21437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118" name="Line">
              <a:extLst>
                <a:ext uri="{FF2B5EF4-FFF2-40B4-BE49-F238E27FC236}">
                  <a16:creationId xmlns:a16="http://schemas.microsoft.com/office/drawing/2014/main" id="{08F510E9-9C8B-184A-8C07-6383D7E92F3A}"/>
                </a:ext>
              </a:extLst>
            </p:cNvPr>
            <p:cNvSpPr/>
            <p:nvPr/>
          </p:nvSpPr>
          <p:spPr>
            <a:xfrm>
              <a:off x="117434" y="217058"/>
              <a:ext cx="156588"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grpSp>
        <p:nvGrpSpPr>
          <p:cNvPr id="119" name="Group">
            <a:extLst>
              <a:ext uri="{FF2B5EF4-FFF2-40B4-BE49-F238E27FC236}">
                <a16:creationId xmlns:a16="http://schemas.microsoft.com/office/drawing/2014/main" id="{AC3F89F9-21BF-F84B-9C5C-4347A81F71DB}"/>
              </a:ext>
            </a:extLst>
          </p:cNvPr>
          <p:cNvGrpSpPr/>
          <p:nvPr/>
        </p:nvGrpSpPr>
        <p:grpSpPr>
          <a:xfrm>
            <a:off x="5265981" y="5215235"/>
            <a:ext cx="450503" cy="449948"/>
            <a:chOff x="0" y="0"/>
            <a:chExt cx="450502" cy="449947"/>
          </a:xfrm>
        </p:grpSpPr>
        <p:sp>
          <p:nvSpPr>
            <p:cNvPr id="120" name="Square">
              <a:extLst>
                <a:ext uri="{FF2B5EF4-FFF2-40B4-BE49-F238E27FC236}">
                  <a16:creationId xmlns:a16="http://schemas.microsoft.com/office/drawing/2014/main" id="{0A02A43D-F34C-8246-ACE7-F50A95F8029E}"/>
                </a:ext>
              </a:extLst>
            </p:cNvPr>
            <p:cNvSpPr/>
            <p:nvPr/>
          </p:nvSpPr>
          <p:spPr>
            <a:xfrm>
              <a:off x="-1" y="0"/>
              <a:ext cx="450504" cy="449948"/>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121" name="Line">
              <a:extLst>
                <a:ext uri="{FF2B5EF4-FFF2-40B4-BE49-F238E27FC236}">
                  <a16:creationId xmlns:a16="http://schemas.microsoft.com/office/drawing/2014/main" id="{7EE8012C-25B3-7D41-B98D-057E3FBFD1A4}"/>
                </a:ext>
              </a:extLst>
            </p:cNvPr>
            <p:cNvSpPr/>
            <p:nvPr/>
          </p:nvSpPr>
          <p:spPr>
            <a:xfrm>
              <a:off x="117434" y="134614"/>
              <a:ext cx="21437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122" name="Line">
              <a:extLst>
                <a:ext uri="{FF2B5EF4-FFF2-40B4-BE49-F238E27FC236}">
                  <a16:creationId xmlns:a16="http://schemas.microsoft.com/office/drawing/2014/main" id="{80F37F88-E5E2-EF40-996D-91D99F2E33B3}"/>
                </a:ext>
              </a:extLst>
            </p:cNvPr>
            <p:cNvSpPr/>
            <p:nvPr/>
          </p:nvSpPr>
          <p:spPr>
            <a:xfrm>
              <a:off x="117434" y="217058"/>
              <a:ext cx="156588"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sp>
        <p:nvSpPr>
          <p:cNvPr id="123" name="Square">
            <a:extLst>
              <a:ext uri="{FF2B5EF4-FFF2-40B4-BE49-F238E27FC236}">
                <a16:creationId xmlns:a16="http://schemas.microsoft.com/office/drawing/2014/main" id="{6F7D6A4C-FA0F-5348-928D-E1866A825D41}"/>
              </a:ext>
            </a:extLst>
          </p:cNvPr>
          <p:cNvSpPr/>
          <p:nvPr/>
        </p:nvSpPr>
        <p:spPr>
          <a:xfrm>
            <a:off x="7356014" y="4073397"/>
            <a:ext cx="450505" cy="449949"/>
          </a:xfrm>
          <a:prstGeom prst="rect">
            <a:avLst/>
          </a:prstGeom>
          <a:noFill/>
          <a:ln w="38100" cap="flat">
            <a:solidFill>
              <a:srgbClr val="0098A2"/>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124" name="Line">
            <a:extLst>
              <a:ext uri="{FF2B5EF4-FFF2-40B4-BE49-F238E27FC236}">
                <a16:creationId xmlns:a16="http://schemas.microsoft.com/office/drawing/2014/main" id="{BDFD3414-A9E4-894B-8225-7F576D6EDC83}"/>
              </a:ext>
            </a:extLst>
          </p:cNvPr>
          <p:cNvSpPr/>
          <p:nvPr/>
        </p:nvSpPr>
        <p:spPr>
          <a:xfrm>
            <a:off x="7473449" y="4208011"/>
            <a:ext cx="214370" cy="1"/>
          </a:xfrm>
          <a:prstGeom prst="line">
            <a:avLst/>
          </a:prstGeom>
          <a:noFill/>
          <a:ln w="38100" cap="flat">
            <a:solidFill>
              <a:srgbClr val="0098A2"/>
            </a:solidFill>
            <a:prstDash val="solid"/>
            <a:round/>
          </a:ln>
          <a:effectLst/>
        </p:spPr>
        <p:txBody>
          <a:bodyPr wrap="square" lIns="45719" tIns="45719" rIns="45719" bIns="45719" numCol="1" anchor="t">
            <a:noAutofit/>
          </a:bodyPr>
          <a:lstStyle/>
          <a:p>
            <a:endParaRPr/>
          </a:p>
        </p:txBody>
      </p:sp>
      <p:sp>
        <p:nvSpPr>
          <p:cNvPr id="125" name="Line">
            <a:extLst>
              <a:ext uri="{FF2B5EF4-FFF2-40B4-BE49-F238E27FC236}">
                <a16:creationId xmlns:a16="http://schemas.microsoft.com/office/drawing/2014/main" id="{DEF8385A-2698-024D-BB25-28C8AB0F4665}"/>
              </a:ext>
            </a:extLst>
          </p:cNvPr>
          <p:cNvSpPr/>
          <p:nvPr/>
        </p:nvSpPr>
        <p:spPr>
          <a:xfrm>
            <a:off x="7473449" y="4290455"/>
            <a:ext cx="156588" cy="1"/>
          </a:xfrm>
          <a:prstGeom prst="line">
            <a:avLst/>
          </a:prstGeom>
          <a:noFill/>
          <a:ln w="38100" cap="flat">
            <a:solidFill>
              <a:srgbClr val="0098A2"/>
            </a:solidFill>
            <a:prstDash val="solid"/>
            <a:round/>
          </a:ln>
          <a:effectLst/>
        </p:spPr>
        <p:txBody>
          <a:bodyPr wrap="square" lIns="45719" tIns="45719" rIns="45719" bIns="45719" numCol="1" anchor="t">
            <a:noAutofit/>
          </a:bodyPr>
          <a:lstStyle/>
          <a:p>
            <a:endParaRPr/>
          </a:p>
        </p:txBody>
      </p:sp>
      <p:sp>
        <p:nvSpPr>
          <p:cNvPr id="126" name="Square">
            <a:extLst>
              <a:ext uri="{FF2B5EF4-FFF2-40B4-BE49-F238E27FC236}">
                <a16:creationId xmlns:a16="http://schemas.microsoft.com/office/drawing/2014/main" id="{71099181-4E67-5A4E-9B78-3F1A47B642C3}"/>
              </a:ext>
            </a:extLst>
          </p:cNvPr>
          <p:cNvSpPr/>
          <p:nvPr/>
        </p:nvSpPr>
        <p:spPr>
          <a:xfrm>
            <a:off x="5599049" y="3922143"/>
            <a:ext cx="450505" cy="449949"/>
          </a:xfrm>
          <a:prstGeom prst="rect">
            <a:avLst/>
          </a:prstGeom>
          <a:noFill/>
          <a:ln w="38100" cap="flat">
            <a:solidFill>
              <a:srgbClr val="0098A2"/>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127" name="Line">
            <a:extLst>
              <a:ext uri="{FF2B5EF4-FFF2-40B4-BE49-F238E27FC236}">
                <a16:creationId xmlns:a16="http://schemas.microsoft.com/office/drawing/2014/main" id="{0261AD2B-AECA-DE4D-BB0A-B9C761F60209}"/>
              </a:ext>
            </a:extLst>
          </p:cNvPr>
          <p:cNvSpPr/>
          <p:nvPr/>
        </p:nvSpPr>
        <p:spPr>
          <a:xfrm>
            <a:off x="5716484" y="4056757"/>
            <a:ext cx="214370" cy="1"/>
          </a:xfrm>
          <a:prstGeom prst="line">
            <a:avLst/>
          </a:prstGeom>
          <a:noFill/>
          <a:ln w="38100" cap="flat">
            <a:solidFill>
              <a:srgbClr val="0098A2"/>
            </a:solidFill>
            <a:prstDash val="solid"/>
            <a:round/>
          </a:ln>
          <a:effectLst/>
        </p:spPr>
        <p:txBody>
          <a:bodyPr wrap="square" lIns="45719" tIns="45719" rIns="45719" bIns="45719" numCol="1" anchor="t">
            <a:noAutofit/>
          </a:bodyPr>
          <a:lstStyle/>
          <a:p>
            <a:endParaRPr/>
          </a:p>
        </p:txBody>
      </p:sp>
      <p:sp>
        <p:nvSpPr>
          <p:cNvPr id="128" name="Line">
            <a:extLst>
              <a:ext uri="{FF2B5EF4-FFF2-40B4-BE49-F238E27FC236}">
                <a16:creationId xmlns:a16="http://schemas.microsoft.com/office/drawing/2014/main" id="{D91FEEA7-2F5F-0344-AE8E-86AE0D6B8851}"/>
              </a:ext>
            </a:extLst>
          </p:cNvPr>
          <p:cNvSpPr/>
          <p:nvPr/>
        </p:nvSpPr>
        <p:spPr>
          <a:xfrm>
            <a:off x="5716484" y="4139201"/>
            <a:ext cx="156588" cy="1"/>
          </a:xfrm>
          <a:prstGeom prst="line">
            <a:avLst/>
          </a:prstGeom>
          <a:noFill/>
          <a:ln w="38100" cap="flat">
            <a:solidFill>
              <a:srgbClr val="0098A2"/>
            </a:solidFill>
            <a:prstDash val="solid"/>
            <a:round/>
          </a:ln>
          <a:effectLst/>
        </p:spPr>
        <p:txBody>
          <a:bodyPr wrap="square" lIns="45719" tIns="45719" rIns="45719" bIns="45719" numCol="1" anchor="t">
            <a:noAutofit/>
          </a:bodyPr>
          <a:lstStyle/>
          <a:p>
            <a:endParaRPr/>
          </a:p>
        </p:txBody>
      </p:sp>
      <p:sp>
        <p:nvSpPr>
          <p:cNvPr id="129" name="Square">
            <a:extLst>
              <a:ext uri="{FF2B5EF4-FFF2-40B4-BE49-F238E27FC236}">
                <a16:creationId xmlns:a16="http://schemas.microsoft.com/office/drawing/2014/main" id="{72BF17C4-B0BE-A24A-A699-CE61D895FE11}"/>
              </a:ext>
            </a:extLst>
          </p:cNvPr>
          <p:cNvSpPr/>
          <p:nvPr/>
        </p:nvSpPr>
        <p:spPr>
          <a:xfrm>
            <a:off x="3983581" y="5200529"/>
            <a:ext cx="450505" cy="449949"/>
          </a:xfrm>
          <a:prstGeom prst="rect">
            <a:avLst/>
          </a:prstGeom>
          <a:noFill/>
          <a:ln w="38100" cap="flat">
            <a:solidFill>
              <a:srgbClr val="0098A2"/>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130" name="Line">
            <a:extLst>
              <a:ext uri="{FF2B5EF4-FFF2-40B4-BE49-F238E27FC236}">
                <a16:creationId xmlns:a16="http://schemas.microsoft.com/office/drawing/2014/main" id="{94F503CB-3545-3B4D-85D8-F303FBBF631F}"/>
              </a:ext>
            </a:extLst>
          </p:cNvPr>
          <p:cNvSpPr/>
          <p:nvPr/>
        </p:nvSpPr>
        <p:spPr>
          <a:xfrm>
            <a:off x="4101016" y="5335143"/>
            <a:ext cx="214370" cy="1"/>
          </a:xfrm>
          <a:prstGeom prst="line">
            <a:avLst/>
          </a:prstGeom>
          <a:noFill/>
          <a:ln w="38100" cap="flat">
            <a:solidFill>
              <a:srgbClr val="0098A2"/>
            </a:solidFill>
            <a:prstDash val="solid"/>
            <a:round/>
          </a:ln>
          <a:effectLst/>
        </p:spPr>
        <p:txBody>
          <a:bodyPr wrap="square" lIns="45719" tIns="45719" rIns="45719" bIns="45719" numCol="1" anchor="t">
            <a:noAutofit/>
          </a:bodyPr>
          <a:lstStyle/>
          <a:p>
            <a:endParaRPr/>
          </a:p>
        </p:txBody>
      </p:sp>
      <p:sp>
        <p:nvSpPr>
          <p:cNvPr id="131" name="Line">
            <a:extLst>
              <a:ext uri="{FF2B5EF4-FFF2-40B4-BE49-F238E27FC236}">
                <a16:creationId xmlns:a16="http://schemas.microsoft.com/office/drawing/2014/main" id="{230AECFF-0CDC-C94C-A763-9FBABD5EC943}"/>
              </a:ext>
            </a:extLst>
          </p:cNvPr>
          <p:cNvSpPr/>
          <p:nvPr/>
        </p:nvSpPr>
        <p:spPr>
          <a:xfrm>
            <a:off x="4101016" y="5417587"/>
            <a:ext cx="156588" cy="1"/>
          </a:xfrm>
          <a:prstGeom prst="line">
            <a:avLst/>
          </a:prstGeom>
          <a:noFill/>
          <a:ln w="38100" cap="flat">
            <a:solidFill>
              <a:srgbClr val="0098A2"/>
            </a:solidFill>
            <a:prstDash val="solid"/>
            <a:round/>
          </a:ln>
          <a:effectLst/>
        </p:spPr>
        <p:txBody>
          <a:bodyPr wrap="square" lIns="45719" tIns="45719" rIns="45719" bIns="45719" numCol="1" anchor="t">
            <a:noAutofit/>
          </a:bodyPr>
          <a:lstStyle/>
          <a:p>
            <a:endParaRPr/>
          </a:p>
        </p:txBody>
      </p:sp>
      <p:sp>
        <p:nvSpPr>
          <p:cNvPr id="132" name="Square">
            <a:extLst>
              <a:ext uri="{FF2B5EF4-FFF2-40B4-BE49-F238E27FC236}">
                <a16:creationId xmlns:a16="http://schemas.microsoft.com/office/drawing/2014/main" id="{B09D983F-F5D2-EF4C-B648-A5C9B625DEFC}"/>
              </a:ext>
            </a:extLst>
          </p:cNvPr>
          <p:cNvSpPr/>
          <p:nvPr/>
        </p:nvSpPr>
        <p:spPr>
          <a:xfrm>
            <a:off x="6684253" y="4990261"/>
            <a:ext cx="450505" cy="449949"/>
          </a:xfrm>
          <a:prstGeom prst="rect">
            <a:avLst/>
          </a:prstGeom>
          <a:noFill/>
          <a:ln w="38100" cap="flat">
            <a:solidFill>
              <a:schemeClr val="accent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133" name="Line">
            <a:extLst>
              <a:ext uri="{FF2B5EF4-FFF2-40B4-BE49-F238E27FC236}">
                <a16:creationId xmlns:a16="http://schemas.microsoft.com/office/drawing/2014/main" id="{EEED3DF0-4119-2E41-9EA9-DE7FA8D2031F}"/>
              </a:ext>
            </a:extLst>
          </p:cNvPr>
          <p:cNvSpPr/>
          <p:nvPr/>
        </p:nvSpPr>
        <p:spPr>
          <a:xfrm>
            <a:off x="6801688" y="5124875"/>
            <a:ext cx="214370" cy="1"/>
          </a:xfrm>
          <a:prstGeom prst="line">
            <a:avLst/>
          </a:prstGeom>
          <a:noFill/>
          <a:ln w="38100" cap="flat">
            <a:solidFill>
              <a:schemeClr val="accent4"/>
            </a:solidFill>
            <a:prstDash val="solid"/>
            <a:round/>
          </a:ln>
          <a:effectLst/>
        </p:spPr>
        <p:txBody>
          <a:bodyPr wrap="square" lIns="45719" tIns="45719" rIns="45719" bIns="45719" numCol="1" anchor="t">
            <a:noAutofit/>
          </a:bodyPr>
          <a:lstStyle/>
          <a:p>
            <a:endParaRPr/>
          </a:p>
        </p:txBody>
      </p:sp>
      <p:sp>
        <p:nvSpPr>
          <p:cNvPr id="134" name="Line">
            <a:extLst>
              <a:ext uri="{FF2B5EF4-FFF2-40B4-BE49-F238E27FC236}">
                <a16:creationId xmlns:a16="http://schemas.microsoft.com/office/drawing/2014/main" id="{0474E069-AFB1-5C4B-AA43-481BA6C6DA5C}"/>
              </a:ext>
            </a:extLst>
          </p:cNvPr>
          <p:cNvSpPr/>
          <p:nvPr/>
        </p:nvSpPr>
        <p:spPr>
          <a:xfrm>
            <a:off x="6801688" y="5207319"/>
            <a:ext cx="156588" cy="1"/>
          </a:xfrm>
          <a:prstGeom prst="line">
            <a:avLst/>
          </a:prstGeom>
          <a:noFill/>
          <a:ln w="38100" cap="flat">
            <a:solidFill>
              <a:schemeClr val="accent4"/>
            </a:solidFill>
            <a:prstDash val="solid"/>
            <a:round/>
          </a:ln>
          <a:effectLst/>
        </p:spPr>
        <p:txBody>
          <a:bodyPr wrap="square" lIns="45719" tIns="45719" rIns="45719" bIns="45719" numCol="1" anchor="t">
            <a:noAutofit/>
          </a:bodyPr>
          <a:lstStyle/>
          <a:p>
            <a:endParaRPr/>
          </a:p>
        </p:txBody>
      </p:sp>
      <p:sp>
        <p:nvSpPr>
          <p:cNvPr id="135" name="Square">
            <a:extLst>
              <a:ext uri="{FF2B5EF4-FFF2-40B4-BE49-F238E27FC236}">
                <a16:creationId xmlns:a16="http://schemas.microsoft.com/office/drawing/2014/main" id="{9A59F8F3-6C4E-B544-9A2A-780D956A305F}"/>
              </a:ext>
            </a:extLst>
          </p:cNvPr>
          <p:cNvSpPr/>
          <p:nvPr/>
        </p:nvSpPr>
        <p:spPr>
          <a:xfrm>
            <a:off x="6008496" y="5759781"/>
            <a:ext cx="450505" cy="449949"/>
          </a:xfrm>
          <a:prstGeom prst="rect">
            <a:avLst/>
          </a:prstGeom>
          <a:noFill/>
          <a:ln w="38100" cap="flat">
            <a:solidFill>
              <a:schemeClr val="accent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136" name="Line">
            <a:extLst>
              <a:ext uri="{FF2B5EF4-FFF2-40B4-BE49-F238E27FC236}">
                <a16:creationId xmlns:a16="http://schemas.microsoft.com/office/drawing/2014/main" id="{23475A9C-DB71-9840-B759-16730BE2AC01}"/>
              </a:ext>
            </a:extLst>
          </p:cNvPr>
          <p:cNvSpPr/>
          <p:nvPr/>
        </p:nvSpPr>
        <p:spPr>
          <a:xfrm>
            <a:off x="6125931" y="5894395"/>
            <a:ext cx="214370" cy="1"/>
          </a:xfrm>
          <a:prstGeom prst="line">
            <a:avLst/>
          </a:prstGeom>
          <a:noFill/>
          <a:ln w="38100" cap="flat">
            <a:solidFill>
              <a:schemeClr val="accent4"/>
            </a:solidFill>
            <a:prstDash val="solid"/>
            <a:round/>
          </a:ln>
          <a:effectLst/>
        </p:spPr>
        <p:txBody>
          <a:bodyPr wrap="square" lIns="45719" tIns="45719" rIns="45719" bIns="45719" numCol="1" anchor="t">
            <a:noAutofit/>
          </a:bodyPr>
          <a:lstStyle/>
          <a:p>
            <a:endParaRPr/>
          </a:p>
        </p:txBody>
      </p:sp>
      <p:sp>
        <p:nvSpPr>
          <p:cNvPr id="137" name="Line">
            <a:extLst>
              <a:ext uri="{FF2B5EF4-FFF2-40B4-BE49-F238E27FC236}">
                <a16:creationId xmlns:a16="http://schemas.microsoft.com/office/drawing/2014/main" id="{8E19DD41-3BFF-0F49-BE9A-5DD9A2225A95}"/>
              </a:ext>
            </a:extLst>
          </p:cNvPr>
          <p:cNvSpPr/>
          <p:nvPr/>
        </p:nvSpPr>
        <p:spPr>
          <a:xfrm>
            <a:off x="6125931" y="5976839"/>
            <a:ext cx="156588" cy="1"/>
          </a:xfrm>
          <a:prstGeom prst="line">
            <a:avLst/>
          </a:prstGeom>
          <a:noFill/>
          <a:ln w="38100" cap="flat">
            <a:solidFill>
              <a:schemeClr val="accent4"/>
            </a:solidFill>
            <a:prstDash val="solid"/>
            <a:round/>
          </a:ln>
          <a:effectLst/>
        </p:spPr>
        <p:txBody>
          <a:bodyPr wrap="square" lIns="45719" tIns="45719" rIns="45719" bIns="45719" numCol="1" anchor="t">
            <a:noAutofit/>
          </a:bodyPr>
          <a:lstStyle/>
          <a:p>
            <a:endParaRPr/>
          </a:p>
        </p:txBody>
      </p:sp>
      <p:grpSp>
        <p:nvGrpSpPr>
          <p:cNvPr id="138" name="Group">
            <a:extLst>
              <a:ext uri="{FF2B5EF4-FFF2-40B4-BE49-F238E27FC236}">
                <a16:creationId xmlns:a16="http://schemas.microsoft.com/office/drawing/2014/main" id="{79F73BD8-BCD7-E443-B9E9-7E69B19DBDAF}"/>
              </a:ext>
            </a:extLst>
          </p:cNvPr>
          <p:cNvGrpSpPr/>
          <p:nvPr/>
        </p:nvGrpSpPr>
        <p:grpSpPr>
          <a:xfrm>
            <a:off x="7532497" y="5507947"/>
            <a:ext cx="450503" cy="449948"/>
            <a:chOff x="0" y="0"/>
            <a:chExt cx="450502" cy="449947"/>
          </a:xfrm>
        </p:grpSpPr>
        <p:sp>
          <p:nvSpPr>
            <p:cNvPr id="139" name="Square">
              <a:extLst>
                <a:ext uri="{FF2B5EF4-FFF2-40B4-BE49-F238E27FC236}">
                  <a16:creationId xmlns:a16="http://schemas.microsoft.com/office/drawing/2014/main" id="{0C872D44-C6A9-2E41-BED5-50548CB47D4B}"/>
                </a:ext>
              </a:extLst>
            </p:cNvPr>
            <p:cNvSpPr/>
            <p:nvPr/>
          </p:nvSpPr>
          <p:spPr>
            <a:xfrm>
              <a:off x="-1" y="0"/>
              <a:ext cx="450504" cy="449948"/>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140" name="Line">
              <a:extLst>
                <a:ext uri="{FF2B5EF4-FFF2-40B4-BE49-F238E27FC236}">
                  <a16:creationId xmlns:a16="http://schemas.microsoft.com/office/drawing/2014/main" id="{21BF17DE-CEB5-7A43-BE00-24ABA55F5AE8}"/>
                </a:ext>
              </a:extLst>
            </p:cNvPr>
            <p:cNvSpPr/>
            <p:nvPr/>
          </p:nvSpPr>
          <p:spPr>
            <a:xfrm>
              <a:off x="117434" y="134614"/>
              <a:ext cx="21437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141" name="Line">
              <a:extLst>
                <a:ext uri="{FF2B5EF4-FFF2-40B4-BE49-F238E27FC236}">
                  <a16:creationId xmlns:a16="http://schemas.microsoft.com/office/drawing/2014/main" id="{47A1B7A8-F850-2A43-A7B8-95C4B7671235}"/>
                </a:ext>
              </a:extLst>
            </p:cNvPr>
            <p:cNvSpPr/>
            <p:nvPr/>
          </p:nvSpPr>
          <p:spPr>
            <a:xfrm>
              <a:off x="117434" y="217058"/>
              <a:ext cx="156588"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grpSp>
        <p:nvGrpSpPr>
          <p:cNvPr id="142" name="Group">
            <a:extLst>
              <a:ext uri="{FF2B5EF4-FFF2-40B4-BE49-F238E27FC236}">
                <a16:creationId xmlns:a16="http://schemas.microsoft.com/office/drawing/2014/main" id="{75D0D9BC-FD9F-9541-A56E-F514D08186C8}"/>
              </a:ext>
            </a:extLst>
          </p:cNvPr>
          <p:cNvGrpSpPr/>
          <p:nvPr/>
        </p:nvGrpSpPr>
        <p:grpSpPr>
          <a:xfrm>
            <a:off x="4688411" y="4523346"/>
            <a:ext cx="450503" cy="449948"/>
            <a:chOff x="0" y="0"/>
            <a:chExt cx="450502" cy="449947"/>
          </a:xfrm>
        </p:grpSpPr>
        <p:sp>
          <p:nvSpPr>
            <p:cNvPr id="143" name="Square">
              <a:extLst>
                <a:ext uri="{FF2B5EF4-FFF2-40B4-BE49-F238E27FC236}">
                  <a16:creationId xmlns:a16="http://schemas.microsoft.com/office/drawing/2014/main" id="{700E1D27-1265-FE44-8F38-6B5937EA66B2}"/>
                </a:ext>
              </a:extLst>
            </p:cNvPr>
            <p:cNvSpPr/>
            <p:nvPr/>
          </p:nvSpPr>
          <p:spPr>
            <a:xfrm>
              <a:off x="-1" y="0"/>
              <a:ext cx="450504" cy="449948"/>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144" name="Line">
              <a:extLst>
                <a:ext uri="{FF2B5EF4-FFF2-40B4-BE49-F238E27FC236}">
                  <a16:creationId xmlns:a16="http://schemas.microsoft.com/office/drawing/2014/main" id="{1443F8EC-D863-3448-9931-568FC786B7AC}"/>
                </a:ext>
              </a:extLst>
            </p:cNvPr>
            <p:cNvSpPr/>
            <p:nvPr/>
          </p:nvSpPr>
          <p:spPr>
            <a:xfrm>
              <a:off x="117434" y="134614"/>
              <a:ext cx="21437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145" name="Line">
              <a:extLst>
                <a:ext uri="{FF2B5EF4-FFF2-40B4-BE49-F238E27FC236}">
                  <a16:creationId xmlns:a16="http://schemas.microsoft.com/office/drawing/2014/main" id="{AC00E309-BED6-ED43-9162-F7A7D7E1903C}"/>
                </a:ext>
              </a:extLst>
            </p:cNvPr>
            <p:cNvSpPr/>
            <p:nvPr/>
          </p:nvSpPr>
          <p:spPr>
            <a:xfrm>
              <a:off x="117434" y="217058"/>
              <a:ext cx="156588"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sp>
        <p:nvSpPr>
          <p:cNvPr id="146" name="Square">
            <a:extLst>
              <a:ext uri="{FF2B5EF4-FFF2-40B4-BE49-F238E27FC236}">
                <a16:creationId xmlns:a16="http://schemas.microsoft.com/office/drawing/2014/main" id="{015CD7C5-70A5-6B47-B905-AC0313C78CB0}"/>
              </a:ext>
            </a:extLst>
          </p:cNvPr>
          <p:cNvSpPr/>
          <p:nvPr/>
        </p:nvSpPr>
        <p:spPr>
          <a:xfrm>
            <a:off x="2884430" y="5650478"/>
            <a:ext cx="450505" cy="449949"/>
          </a:xfrm>
          <a:prstGeom prst="rect">
            <a:avLst/>
          </a:prstGeom>
          <a:noFill/>
          <a:ln w="38100" cap="flat">
            <a:solidFill>
              <a:schemeClr val="accent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147" name="Line">
            <a:extLst>
              <a:ext uri="{FF2B5EF4-FFF2-40B4-BE49-F238E27FC236}">
                <a16:creationId xmlns:a16="http://schemas.microsoft.com/office/drawing/2014/main" id="{8DBEB90B-7697-1644-BC5F-8EF54C1AE960}"/>
              </a:ext>
            </a:extLst>
          </p:cNvPr>
          <p:cNvSpPr/>
          <p:nvPr/>
        </p:nvSpPr>
        <p:spPr>
          <a:xfrm>
            <a:off x="3001865" y="5785092"/>
            <a:ext cx="214370" cy="1"/>
          </a:xfrm>
          <a:prstGeom prst="line">
            <a:avLst/>
          </a:prstGeom>
          <a:noFill/>
          <a:ln w="38100" cap="flat">
            <a:solidFill>
              <a:schemeClr val="accent4"/>
            </a:solidFill>
            <a:prstDash val="solid"/>
            <a:round/>
          </a:ln>
          <a:effectLst/>
        </p:spPr>
        <p:txBody>
          <a:bodyPr wrap="square" lIns="45719" tIns="45719" rIns="45719" bIns="45719" numCol="1" anchor="t">
            <a:noAutofit/>
          </a:bodyPr>
          <a:lstStyle/>
          <a:p>
            <a:endParaRPr/>
          </a:p>
        </p:txBody>
      </p:sp>
      <p:sp>
        <p:nvSpPr>
          <p:cNvPr id="148" name="Line">
            <a:extLst>
              <a:ext uri="{FF2B5EF4-FFF2-40B4-BE49-F238E27FC236}">
                <a16:creationId xmlns:a16="http://schemas.microsoft.com/office/drawing/2014/main" id="{796E1579-479D-2441-BB41-DA9B05A53AC0}"/>
              </a:ext>
            </a:extLst>
          </p:cNvPr>
          <p:cNvSpPr/>
          <p:nvPr/>
        </p:nvSpPr>
        <p:spPr>
          <a:xfrm>
            <a:off x="3001865" y="5867536"/>
            <a:ext cx="156588" cy="1"/>
          </a:xfrm>
          <a:prstGeom prst="line">
            <a:avLst/>
          </a:prstGeom>
          <a:noFill/>
          <a:ln w="38100" cap="flat">
            <a:solidFill>
              <a:schemeClr val="accent4"/>
            </a:solidFill>
            <a:prstDash val="solid"/>
            <a:round/>
          </a:ln>
          <a:effectLst/>
        </p:spPr>
        <p:txBody>
          <a:bodyPr wrap="square" lIns="45719" tIns="45719" rIns="45719" bIns="45719" numCol="1" anchor="t">
            <a:noAutofit/>
          </a:bodyPr>
          <a:lstStyle/>
          <a:p>
            <a:endParaRPr/>
          </a:p>
        </p:txBody>
      </p:sp>
      <p:sp>
        <p:nvSpPr>
          <p:cNvPr id="149" name="Square">
            <a:extLst>
              <a:ext uri="{FF2B5EF4-FFF2-40B4-BE49-F238E27FC236}">
                <a16:creationId xmlns:a16="http://schemas.microsoft.com/office/drawing/2014/main" id="{9A7D0F11-2FFF-914B-9ED5-8AD2E400DF54}"/>
              </a:ext>
            </a:extLst>
          </p:cNvPr>
          <p:cNvSpPr/>
          <p:nvPr/>
        </p:nvSpPr>
        <p:spPr>
          <a:xfrm>
            <a:off x="3959281" y="3608946"/>
            <a:ext cx="450505" cy="449949"/>
          </a:xfrm>
          <a:prstGeom prst="rect">
            <a:avLst/>
          </a:prstGeom>
          <a:noFill/>
          <a:ln w="38100" cap="flat">
            <a:solidFill>
              <a:schemeClr val="accent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150" name="Line">
            <a:extLst>
              <a:ext uri="{FF2B5EF4-FFF2-40B4-BE49-F238E27FC236}">
                <a16:creationId xmlns:a16="http://schemas.microsoft.com/office/drawing/2014/main" id="{EA49EC88-B52B-454A-9541-567EC8DF02D1}"/>
              </a:ext>
            </a:extLst>
          </p:cNvPr>
          <p:cNvSpPr/>
          <p:nvPr/>
        </p:nvSpPr>
        <p:spPr>
          <a:xfrm>
            <a:off x="4076716" y="3743560"/>
            <a:ext cx="214370" cy="1"/>
          </a:xfrm>
          <a:prstGeom prst="line">
            <a:avLst/>
          </a:prstGeom>
          <a:noFill/>
          <a:ln w="38100" cap="flat">
            <a:solidFill>
              <a:schemeClr val="accent4"/>
            </a:solidFill>
            <a:prstDash val="solid"/>
            <a:round/>
          </a:ln>
          <a:effectLst/>
        </p:spPr>
        <p:txBody>
          <a:bodyPr wrap="square" lIns="45719" tIns="45719" rIns="45719" bIns="45719" numCol="1" anchor="t">
            <a:noAutofit/>
          </a:bodyPr>
          <a:lstStyle/>
          <a:p>
            <a:endParaRPr/>
          </a:p>
        </p:txBody>
      </p:sp>
      <p:sp>
        <p:nvSpPr>
          <p:cNvPr id="151" name="Line">
            <a:extLst>
              <a:ext uri="{FF2B5EF4-FFF2-40B4-BE49-F238E27FC236}">
                <a16:creationId xmlns:a16="http://schemas.microsoft.com/office/drawing/2014/main" id="{06920111-FFE2-E640-A95D-053195595FE4}"/>
              </a:ext>
            </a:extLst>
          </p:cNvPr>
          <p:cNvSpPr/>
          <p:nvPr/>
        </p:nvSpPr>
        <p:spPr>
          <a:xfrm>
            <a:off x="4076716" y="3826004"/>
            <a:ext cx="156588" cy="1"/>
          </a:xfrm>
          <a:prstGeom prst="line">
            <a:avLst/>
          </a:prstGeom>
          <a:noFill/>
          <a:ln w="38100" cap="flat">
            <a:solidFill>
              <a:schemeClr val="accent4"/>
            </a:solidFill>
            <a:prstDash val="solid"/>
            <a:round/>
          </a:ln>
          <a:effectLst/>
        </p:spPr>
        <p:txBody>
          <a:bodyPr wrap="square" lIns="45719" tIns="45719" rIns="45719" bIns="45719" numCol="1" anchor="t">
            <a:noAutofit/>
          </a:bodyPr>
          <a:lstStyle/>
          <a:p>
            <a:endParaRPr/>
          </a:p>
        </p:txBody>
      </p:sp>
      <p:sp>
        <p:nvSpPr>
          <p:cNvPr id="152" name="Square">
            <a:extLst>
              <a:ext uri="{FF2B5EF4-FFF2-40B4-BE49-F238E27FC236}">
                <a16:creationId xmlns:a16="http://schemas.microsoft.com/office/drawing/2014/main" id="{DD8905BD-0649-8745-B84A-23E56C0A6415}"/>
              </a:ext>
            </a:extLst>
          </p:cNvPr>
          <p:cNvSpPr/>
          <p:nvPr/>
        </p:nvSpPr>
        <p:spPr>
          <a:xfrm>
            <a:off x="2884430" y="3410057"/>
            <a:ext cx="450505" cy="449949"/>
          </a:xfrm>
          <a:prstGeom prst="rect">
            <a:avLst/>
          </a:prstGeom>
          <a:noFill/>
          <a:ln w="38100" cap="flat">
            <a:solidFill>
              <a:srgbClr val="0098A2"/>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153" name="Line">
            <a:extLst>
              <a:ext uri="{FF2B5EF4-FFF2-40B4-BE49-F238E27FC236}">
                <a16:creationId xmlns:a16="http://schemas.microsoft.com/office/drawing/2014/main" id="{577AC815-373D-004F-AC53-880630203517}"/>
              </a:ext>
            </a:extLst>
          </p:cNvPr>
          <p:cNvSpPr/>
          <p:nvPr/>
        </p:nvSpPr>
        <p:spPr>
          <a:xfrm>
            <a:off x="3001865" y="3544671"/>
            <a:ext cx="214370" cy="1"/>
          </a:xfrm>
          <a:prstGeom prst="line">
            <a:avLst/>
          </a:prstGeom>
          <a:noFill/>
          <a:ln w="38100" cap="flat">
            <a:solidFill>
              <a:srgbClr val="0098A2"/>
            </a:solidFill>
            <a:prstDash val="solid"/>
            <a:round/>
          </a:ln>
          <a:effectLst/>
        </p:spPr>
        <p:txBody>
          <a:bodyPr wrap="square" lIns="45719" tIns="45719" rIns="45719" bIns="45719" numCol="1" anchor="t">
            <a:noAutofit/>
          </a:bodyPr>
          <a:lstStyle/>
          <a:p>
            <a:endParaRPr/>
          </a:p>
        </p:txBody>
      </p:sp>
      <p:sp>
        <p:nvSpPr>
          <p:cNvPr id="154" name="Line">
            <a:extLst>
              <a:ext uri="{FF2B5EF4-FFF2-40B4-BE49-F238E27FC236}">
                <a16:creationId xmlns:a16="http://schemas.microsoft.com/office/drawing/2014/main" id="{49E9B94A-F765-8A4E-A104-A99D91221099}"/>
              </a:ext>
            </a:extLst>
          </p:cNvPr>
          <p:cNvSpPr/>
          <p:nvPr/>
        </p:nvSpPr>
        <p:spPr>
          <a:xfrm>
            <a:off x="3001865" y="3627115"/>
            <a:ext cx="156588" cy="1"/>
          </a:xfrm>
          <a:prstGeom prst="line">
            <a:avLst/>
          </a:prstGeom>
          <a:noFill/>
          <a:ln w="38100" cap="flat">
            <a:solidFill>
              <a:srgbClr val="0098A2"/>
            </a:solidFill>
            <a:prstDash val="solid"/>
            <a:round/>
          </a:ln>
          <a:effectLst/>
        </p:spPr>
        <p:txBody>
          <a:bodyPr wrap="square" lIns="45719" tIns="45719" rIns="45719" bIns="45719" numCol="1" anchor="t">
            <a:noAutofit/>
          </a:bodyPr>
          <a:lstStyle/>
          <a:p>
            <a:endParaRPr/>
          </a:p>
        </p:txBody>
      </p:sp>
      <p:sp>
        <p:nvSpPr>
          <p:cNvPr id="50" name="What is innovation?:">
            <a:extLst>
              <a:ext uri="{FF2B5EF4-FFF2-40B4-BE49-F238E27FC236}">
                <a16:creationId xmlns:a16="http://schemas.microsoft.com/office/drawing/2014/main" id="{EE30F39E-A04F-244E-BD06-E64D9B118571}"/>
              </a:ext>
            </a:extLst>
          </p:cNvPr>
          <p:cNvSpPr/>
          <p:nvPr/>
        </p:nvSpPr>
        <p:spPr>
          <a:xfrm>
            <a:off x="489200" y="670774"/>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Human-Centered Design</a:t>
            </a:r>
            <a:endParaRPr dirty="0">
              <a:solidFill>
                <a:srgbClr val="000000"/>
              </a:solidFill>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sp>
        <p:nvSpPr>
          <p:cNvPr id="263"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264" name="Defining  human-centered design…"/>
          <p:cNvSpPr>
            <a:spLocks noGrp="1"/>
          </p:cNvSpPr>
          <p:nvPr>
            <p:ph type="title"/>
          </p:nvPr>
        </p:nvSpPr>
        <p:spPr>
          <a:xfrm>
            <a:off x="2455199" y="622975"/>
            <a:ext cx="5643902" cy="4389300"/>
          </a:xfrm>
          <a:prstGeom prst="rect">
            <a:avLst/>
          </a:prstGeom>
        </p:spPr>
        <p:txBody>
          <a:bodyPr/>
          <a:lstStyle/>
          <a:p>
            <a:pPr>
              <a:defRPr sz="3600" b="1">
                <a:latin typeface="+mn-lt"/>
                <a:ea typeface="+mn-ea"/>
                <a:cs typeface="+mn-cs"/>
                <a:sym typeface="Helvetica"/>
              </a:defRPr>
            </a:pPr>
            <a:r>
              <a:rPr lang="en-US" dirty="0"/>
              <a:t>H</a:t>
            </a:r>
            <a:r>
              <a:rPr dirty="0"/>
              <a:t>uman-</a:t>
            </a:r>
            <a:r>
              <a:rPr lang="en-US" dirty="0"/>
              <a:t>C</a:t>
            </a:r>
            <a:r>
              <a:rPr dirty="0"/>
              <a:t>entered </a:t>
            </a:r>
            <a:r>
              <a:rPr lang="en-US" dirty="0"/>
              <a:t>D</a:t>
            </a:r>
            <a:r>
              <a:rPr dirty="0"/>
              <a:t>esign</a:t>
            </a:r>
            <a:r>
              <a:rPr lang="en-US" dirty="0"/>
              <a:t>: A Definition</a:t>
            </a:r>
            <a:endParaRPr dirty="0"/>
          </a:p>
          <a:p>
            <a:pPr>
              <a:spcBef>
                <a:spcPts val="1000"/>
              </a:spcBef>
            </a:pPr>
            <a:endParaRPr sz="2700" b="1" dirty="0">
              <a:solidFill>
                <a:srgbClr val="CCCCCC"/>
              </a:solidFill>
              <a:latin typeface="Helvetica Neue"/>
              <a:ea typeface="Helvetica Neue"/>
              <a:cs typeface="Helvetica Neue"/>
              <a:sym typeface="Helvetica Neue"/>
            </a:endParaRPr>
          </a:p>
          <a:p>
            <a:pPr>
              <a:defRPr b="1">
                <a:solidFill>
                  <a:srgbClr val="CCCCCC"/>
                </a:solidFill>
                <a:latin typeface="+mn-lt"/>
                <a:ea typeface="+mn-ea"/>
                <a:cs typeface="+mn-cs"/>
                <a:sym typeface="Helvetica"/>
              </a:defRPr>
            </a:pPr>
            <a:br>
              <a:rPr lang="en-US" dirty="0">
                <a:solidFill>
                  <a:srgbClr val="FAA619"/>
                </a:solidFill>
              </a:rPr>
            </a:br>
            <a:r>
              <a:rPr dirty="0">
                <a:solidFill>
                  <a:srgbClr val="FAA619"/>
                </a:solidFill>
              </a:rPr>
              <a:t>The</a:t>
            </a:r>
            <a:r>
              <a:rPr lang="en-US" dirty="0">
                <a:solidFill>
                  <a:srgbClr val="FAA619"/>
                </a:solidFill>
              </a:rPr>
              <a:t> discipline</a:t>
            </a:r>
            <a:r>
              <a:rPr dirty="0">
                <a:solidFill>
                  <a:srgbClr val="FAA619"/>
                </a:solidFill>
              </a:rPr>
              <a:t> of navigating </a:t>
            </a:r>
            <a:br>
              <a:rPr dirty="0">
                <a:solidFill>
                  <a:srgbClr val="FAA619"/>
                </a:solidFill>
              </a:rPr>
            </a:br>
            <a:r>
              <a:rPr dirty="0">
                <a:solidFill>
                  <a:srgbClr val="FAA619"/>
                </a:solidFill>
              </a:rPr>
              <a:t>complex problems and creatively designing effective solutions to meet people’s </a:t>
            </a:r>
            <a:br>
              <a:rPr dirty="0">
                <a:solidFill>
                  <a:srgbClr val="FAA619"/>
                </a:solidFill>
              </a:rPr>
            </a:br>
            <a:r>
              <a:rPr dirty="0">
                <a:solidFill>
                  <a:srgbClr val="FAA619"/>
                </a:solidFill>
              </a:rPr>
              <a:t>real needs.</a:t>
            </a:r>
          </a:p>
        </p:txBody>
      </p:sp>
      <p:sp>
        <p:nvSpPr>
          <p:cNvPr id="5" name="What is innovation?:"/>
          <p:cNvSpPr/>
          <p:nvPr/>
        </p:nvSpPr>
        <p:spPr>
          <a:xfrm>
            <a:off x="489200" y="670774"/>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Human-Centered Design</a:t>
            </a:r>
            <a:endParaRPr lang="en-US" dirty="0">
              <a:solidFill>
                <a:srgbClr val="000000"/>
              </a:solidFill>
            </a:endParaRPr>
          </a:p>
        </p:txBody>
      </p:sp>
    </p:spTree>
    <p:extLst>
      <p:ext uri="{BB962C8B-B14F-4D97-AF65-F5344CB8AC3E}">
        <p14:creationId xmlns:p14="http://schemas.microsoft.com/office/powerpoint/2010/main" val="9949855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sp>
        <p:nvSpPr>
          <p:cNvPr id="6" name="What is design?">
            <a:extLst>
              <a:ext uri="{FF2B5EF4-FFF2-40B4-BE49-F238E27FC236}">
                <a16:creationId xmlns:a16="http://schemas.microsoft.com/office/drawing/2014/main" id="{5228B082-CA6C-6840-A7EE-F6F6557D142A}"/>
              </a:ext>
            </a:extLst>
          </p:cNvPr>
          <p:cNvSpPr>
            <a:spLocks noGrp="1"/>
          </p:cNvSpPr>
          <p:nvPr>
            <p:ph type="title"/>
          </p:nvPr>
        </p:nvSpPr>
        <p:spPr>
          <a:xfrm>
            <a:off x="2455199" y="593375"/>
            <a:ext cx="6377102" cy="763501"/>
          </a:xfrm>
          <a:prstGeom prst="rect">
            <a:avLst/>
          </a:prstGeom>
        </p:spPr>
        <p:txBody>
          <a:bodyPr/>
          <a:lstStyle>
            <a:lvl1pPr>
              <a:defRPr sz="3600" b="1">
                <a:latin typeface="+mn-lt"/>
                <a:ea typeface="+mn-ea"/>
                <a:cs typeface="+mn-cs"/>
                <a:sym typeface="Helvetica"/>
              </a:defRPr>
            </a:lvl1pPr>
          </a:lstStyle>
          <a:p>
            <a:r>
              <a:rPr lang="en-US" dirty="0"/>
              <a:t>Inhumane (Norman) Doors</a:t>
            </a:r>
            <a:endParaRPr dirty="0"/>
          </a:p>
        </p:txBody>
      </p:sp>
      <p:sp>
        <p:nvSpPr>
          <p:cNvPr id="7" name="Line">
            <a:extLst>
              <a:ext uri="{FF2B5EF4-FFF2-40B4-BE49-F238E27FC236}">
                <a16:creationId xmlns:a16="http://schemas.microsoft.com/office/drawing/2014/main" id="{A6A94B2E-9C52-F249-859D-8A61A0D1CFCD}"/>
              </a:ext>
            </a:extLst>
          </p:cNvPr>
          <p:cNvSpPr/>
          <p:nvPr/>
        </p:nvSpPr>
        <p:spPr>
          <a:xfrm flipH="1">
            <a:off x="2264849" y="788174"/>
            <a:ext cx="1" cy="5417701"/>
          </a:xfrm>
          <a:prstGeom prst="line">
            <a:avLst/>
          </a:prstGeom>
          <a:ln>
            <a:solidFill>
              <a:srgbClr val="CCEAEC"/>
            </a:solidFill>
          </a:ln>
        </p:spPr>
        <p:txBody>
          <a:bodyPr lIns="45719" rIns="45719"/>
          <a:lstStyle/>
          <a:p>
            <a:endParaRPr/>
          </a:p>
        </p:txBody>
      </p:sp>
      <p:sp>
        <p:nvSpPr>
          <p:cNvPr id="9" name="What is innovation?:">
            <a:extLst>
              <a:ext uri="{FF2B5EF4-FFF2-40B4-BE49-F238E27FC236}">
                <a16:creationId xmlns:a16="http://schemas.microsoft.com/office/drawing/2014/main" id="{DF09EEE1-29B3-8A49-9B69-F83B075BBA6A}"/>
              </a:ext>
            </a:extLst>
          </p:cNvPr>
          <p:cNvSpPr/>
          <p:nvPr/>
        </p:nvSpPr>
        <p:spPr>
          <a:xfrm>
            <a:off x="489200" y="670774"/>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Human-Centered Design</a:t>
            </a:r>
            <a:endParaRPr dirty="0">
              <a:solidFill>
                <a:srgbClr val="000000"/>
              </a:solidFill>
            </a:endParaRPr>
          </a:p>
        </p:txBody>
      </p:sp>
      <p:pic>
        <p:nvPicPr>
          <p:cNvPr id="8" name="Picture 7" descr="A close up of a sign&#10;&#10;Description automatically generated">
            <a:extLst>
              <a:ext uri="{FF2B5EF4-FFF2-40B4-BE49-F238E27FC236}">
                <a16:creationId xmlns:a16="http://schemas.microsoft.com/office/drawing/2014/main" id="{C765F210-5AC6-6C40-864D-9EC85A0C28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1837" y="4410274"/>
            <a:ext cx="2614647" cy="1795601"/>
          </a:xfrm>
          <a:prstGeom prst="rect">
            <a:avLst/>
          </a:prstGeom>
        </p:spPr>
      </p:pic>
      <p:pic>
        <p:nvPicPr>
          <p:cNvPr id="10" name="Picture 9" descr="A close up of a door&#10;&#10;Description automatically generated">
            <a:extLst>
              <a:ext uri="{FF2B5EF4-FFF2-40B4-BE49-F238E27FC236}">
                <a16:creationId xmlns:a16="http://schemas.microsoft.com/office/drawing/2014/main" id="{46B90948-5B10-9F4D-9EF7-8FE70501B19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6914" b="196"/>
          <a:stretch/>
        </p:blipFill>
        <p:spPr>
          <a:xfrm>
            <a:off x="2557927" y="1446498"/>
            <a:ext cx="3070833" cy="4420902"/>
          </a:xfrm>
          <a:prstGeom prst="rect">
            <a:avLst/>
          </a:prstGeom>
        </p:spPr>
      </p:pic>
      <p:pic>
        <p:nvPicPr>
          <p:cNvPr id="11" name="Picture 10" descr="A person in a black suit&#10;&#10;Description automatically generated">
            <a:extLst>
              <a:ext uri="{FF2B5EF4-FFF2-40B4-BE49-F238E27FC236}">
                <a16:creationId xmlns:a16="http://schemas.microsoft.com/office/drawing/2014/main" id="{DEF9871E-B69D-A54F-A6FD-6448DE4F61D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21837" y="1446498"/>
            <a:ext cx="2614647" cy="2614647"/>
          </a:xfrm>
          <a:prstGeom prst="rect">
            <a:avLst/>
          </a:prstGeom>
        </p:spPr>
      </p:pic>
      <p:sp>
        <p:nvSpPr>
          <p:cNvPr id="2" name="Rectangle 1">
            <a:extLst>
              <a:ext uri="{FF2B5EF4-FFF2-40B4-BE49-F238E27FC236}">
                <a16:creationId xmlns:a16="http://schemas.microsoft.com/office/drawing/2014/main" id="{5109B31E-F20E-064C-8C63-5AFDA5CBFF3F}"/>
              </a:ext>
            </a:extLst>
          </p:cNvPr>
          <p:cNvSpPr/>
          <p:nvPr/>
        </p:nvSpPr>
        <p:spPr>
          <a:xfrm>
            <a:off x="2467870" y="6007648"/>
            <a:ext cx="3289683" cy="261610"/>
          </a:xfrm>
          <a:prstGeom prst="rect">
            <a:avLst/>
          </a:prstGeom>
        </p:spPr>
        <p:txBody>
          <a:bodyPr wrap="none">
            <a:spAutoFit/>
          </a:bodyPr>
          <a:lstStyle/>
          <a:p>
            <a:r>
              <a:rPr lang="en-US" sz="1100" dirty="0">
                <a:latin typeface="Helvetica" pitchFamily="2" charset="0"/>
                <a:hlinkClick r:id="rId6"/>
              </a:rPr>
              <a:t>https://www.youtube.com/watch?v=yY96hTb8WgI</a:t>
            </a:r>
            <a:endParaRPr lang="en-US" sz="1100" dirty="0">
              <a:latin typeface="Helvetica" pitchFamily="2" charset="0"/>
            </a:endParaRPr>
          </a:p>
        </p:txBody>
      </p:sp>
    </p:spTree>
    <p:extLst>
      <p:ext uri="{BB962C8B-B14F-4D97-AF65-F5344CB8AC3E}">
        <p14:creationId xmlns:p14="http://schemas.microsoft.com/office/powerpoint/2010/main" val="302434011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sp>
        <p:nvSpPr>
          <p:cNvPr id="6" name="What is design?">
            <a:extLst>
              <a:ext uri="{FF2B5EF4-FFF2-40B4-BE49-F238E27FC236}">
                <a16:creationId xmlns:a16="http://schemas.microsoft.com/office/drawing/2014/main" id="{5228B082-CA6C-6840-A7EE-F6F6557D142A}"/>
              </a:ext>
            </a:extLst>
          </p:cNvPr>
          <p:cNvSpPr>
            <a:spLocks noGrp="1"/>
          </p:cNvSpPr>
          <p:nvPr>
            <p:ph type="title"/>
          </p:nvPr>
        </p:nvSpPr>
        <p:spPr>
          <a:xfrm>
            <a:off x="2455199" y="593375"/>
            <a:ext cx="6377102" cy="763501"/>
          </a:xfrm>
          <a:prstGeom prst="rect">
            <a:avLst/>
          </a:prstGeom>
        </p:spPr>
        <p:txBody>
          <a:bodyPr>
            <a:normAutofit fontScale="90000"/>
          </a:bodyPr>
          <a:lstStyle>
            <a:lvl1pPr>
              <a:defRPr sz="3600" b="1">
                <a:latin typeface="+mn-lt"/>
                <a:ea typeface="+mn-ea"/>
                <a:cs typeface="+mn-cs"/>
                <a:sym typeface="Helvetica"/>
              </a:defRPr>
            </a:lvl1pPr>
          </a:lstStyle>
          <a:p>
            <a:r>
              <a:rPr lang="en-US" dirty="0"/>
              <a:t>Human-Centered </a:t>
            </a:r>
            <a:br>
              <a:rPr lang="en-US" dirty="0"/>
            </a:br>
            <a:r>
              <a:rPr lang="en-US" dirty="0"/>
              <a:t>(Swedish) Services</a:t>
            </a:r>
            <a:endParaRPr dirty="0"/>
          </a:p>
        </p:txBody>
      </p:sp>
      <p:sp>
        <p:nvSpPr>
          <p:cNvPr id="7" name="Line">
            <a:extLst>
              <a:ext uri="{FF2B5EF4-FFF2-40B4-BE49-F238E27FC236}">
                <a16:creationId xmlns:a16="http://schemas.microsoft.com/office/drawing/2014/main" id="{A6A94B2E-9C52-F249-859D-8A61A0D1CFCD}"/>
              </a:ext>
            </a:extLst>
          </p:cNvPr>
          <p:cNvSpPr/>
          <p:nvPr/>
        </p:nvSpPr>
        <p:spPr>
          <a:xfrm flipH="1">
            <a:off x="2264849" y="788174"/>
            <a:ext cx="1" cy="5417701"/>
          </a:xfrm>
          <a:prstGeom prst="line">
            <a:avLst/>
          </a:prstGeom>
          <a:ln>
            <a:solidFill>
              <a:srgbClr val="CCEAEC"/>
            </a:solidFill>
          </a:ln>
        </p:spPr>
        <p:txBody>
          <a:bodyPr lIns="45719" rIns="45719"/>
          <a:lstStyle/>
          <a:p>
            <a:endParaRPr/>
          </a:p>
        </p:txBody>
      </p:sp>
      <p:sp>
        <p:nvSpPr>
          <p:cNvPr id="9" name="What is innovation?:">
            <a:extLst>
              <a:ext uri="{FF2B5EF4-FFF2-40B4-BE49-F238E27FC236}">
                <a16:creationId xmlns:a16="http://schemas.microsoft.com/office/drawing/2014/main" id="{DF09EEE1-29B3-8A49-9B69-F83B075BBA6A}"/>
              </a:ext>
            </a:extLst>
          </p:cNvPr>
          <p:cNvSpPr/>
          <p:nvPr/>
        </p:nvSpPr>
        <p:spPr>
          <a:xfrm>
            <a:off x="489200" y="670774"/>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Human-Centered Design</a:t>
            </a:r>
            <a:endParaRPr dirty="0">
              <a:solidFill>
                <a:srgbClr val="000000"/>
              </a:solidFill>
            </a:endParaRPr>
          </a:p>
        </p:txBody>
      </p:sp>
      <p:pic>
        <p:nvPicPr>
          <p:cNvPr id="12" name="Picture 2" descr="Picture 2">
            <a:extLst>
              <a:ext uri="{FF2B5EF4-FFF2-40B4-BE49-F238E27FC236}">
                <a16:creationId xmlns:a16="http://schemas.microsoft.com/office/drawing/2014/main" id="{9D1A6193-D850-9744-8C91-B506C276FE4C}"/>
              </a:ext>
            </a:extLst>
          </p:cNvPr>
          <p:cNvPicPr>
            <a:picLocks noChangeAspect="1"/>
          </p:cNvPicPr>
          <p:nvPr/>
        </p:nvPicPr>
        <p:blipFill rotWithShape="1">
          <a:blip r:embed="rId3"/>
          <a:srcRect l="1753"/>
          <a:stretch/>
        </p:blipFill>
        <p:spPr>
          <a:xfrm>
            <a:off x="2551455" y="2006221"/>
            <a:ext cx="5983469" cy="4199654"/>
          </a:xfrm>
          <a:prstGeom prst="rect">
            <a:avLst/>
          </a:prstGeom>
          <a:ln w="12700">
            <a:miter lim="400000"/>
          </a:ln>
        </p:spPr>
      </p:pic>
    </p:spTree>
    <p:extLst>
      <p:ext uri="{BB962C8B-B14F-4D97-AF65-F5344CB8AC3E}">
        <p14:creationId xmlns:p14="http://schemas.microsoft.com/office/powerpoint/2010/main" val="2968823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sp>
        <p:nvSpPr>
          <p:cNvPr id="512" name="Explore:…"/>
          <p:cNvSpPr>
            <a:spLocks noGrp="1"/>
          </p:cNvSpPr>
          <p:nvPr>
            <p:ph type="title"/>
          </p:nvPr>
        </p:nvSpPr>
        <p:spPr>
          <a:xfrm>
            <a:off x="2455199" y="542575"/>
            <a:ext cx="6377102" cy="3701300"/>
          </a:xfrm>
          <a:prstGeom prst="rect">
            <a:avLst/>
          </a:prstGeom>
        </p:spPr>
        <p:txBody>
          <a:bodyPr/>
          <a:lstStyle/>
          <a:p>
            <a:pPr>
              <a:defRPr sz="4800" b="1">
                <a:solidFill>
                  <a:srgbClr val="FAA619"/>
                </a:solidFill>
                <a:latin typeface="+mn-lt"/>
                <a:ea typeface="+mn-ea"/>
                <a:cs typeface="+mn-cs"/>
                <a:sym typeface="Helvetica"/>
              </a:defRPr>
            </a:pPr>
            <a:r>
              <a:rPr lang="en-US" dirty="0"/>
              <a:t>Introduce:</a:t>
            </a:r>
            <a:endParaRPr dirty="0"/>
          </a:p>
          <a:p>
            <a:pPr>
              <a:defRPr sz="4800" b="1">
                <a:latin typeface="+mn-lt"/>
                <a:ea typeface="+mn-ea"/>
                <a:cs typeface="+mn-cs"/>
                <a:sym typeface="Helvetica"/>
              </a:defRPr>
            </a:pPr>
            <a:r>
              <a:rPr lang="en-US" dirty="0"/>
              <a:t>The Lab +</a:t>
            </a:r>
            <a:br>
              <a:rPr lang="en-US" dirty="0"/>
            </a:br>
            <a:r>
              <a:rPr lang="en-US" dirty="0"/>
              <a:t>Each Other</a:t>
            </a:r>
            <a:endParaRPr dirty="0"/>
          </a:p>
        </p:txBody>
      </p:sp>
      <p:sp>
        <p:nvSpPr>
          <p:cNvPr id="513" name="Line"/>
          <p:cNvSpPr/>
          <p:nvPr/>
        </p:nvSpPr>
        <p:spPr>
          <a:xfrm flipH="1">
            <a:off x="2264849" y="788174"/>
            <a:ext cx="1" cy="5417701"/>
          </a:xfrm>
          <a:prstGeom prst="line">
            <a:avLst/>
          </a:prstGeom>
          <a:ln>
            <a:solidFill>
              <a:srgbClr val="CCEAEC"/>
            </a:solidFill>
          </a:ln>
        </p:spPr>
        <p:txBody>
          <a:bodyPr lIns="45719" rIns="45719"/>
          <a:lstStyle/>
          <a:p>
            <a:endParaRPr/>
          </a:p>
        </p:txBody>
      </p:sp>
      <p:pic>
        <p:nvPicPr>
          <p:cNvPr id="514" name="Logo_white.png" descr="Logo_white.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540099" y="739671"/>
            <a:ext cx="1445818" cy="255758"/>
          </a:xfrm>
          <a:prstGeom prst="rect">
            <a:avLst/>
          </a:prstGeom>
          <a:ln w="12700">
            <a:miter lim="400000"/>
          </a:ln>
        </p:spPr>
      </p:pic>
      <p:pic>
        <p:nvPicPr>
          <p:cNvPr id="515" name="plusses to scale - orange.pdf" descr="plusses to scale - orange.pdf"/>
          <p:cNvPicPr>
            <a:picLocks noChangeAspect="1"/>
          </p:cNvPicPr>
          <p:nvPr/>
        </p:nvPicPr>
        <p:blipFill>
          <a:blip r:embed="rId4"/>
          <a:stretch>
            <a:fillRect/>
          </a:stretch>
        </p:blipFill>
        <p:spPr>
          <a:xfrm>
            <a:off x="0" y="3350049"/>
            <a:ext cx="9144000" cy="3492501"/>
          </a:xfrm>
          <a:prstGeom prst="rect">
            <a:avLst/>
          </a:prstGeom>
          <a:ln w="12700">
            <a:miter lim="400000"/>
          </a:ln>
        </p:spPr>
      </p:pic>
    </p:spTree>
    <p:extLst>
      <p:ext uri="{BB962C8B-B14F-4D97-AF65-F5344CB8AC3E}">
        <p14:creationId xmlns:p14="http://schemas.microsoft.com/office/powerpoint/2010/main" val="169088525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sp>
        <p:nvSpPr>
          <p:cNvPr id="324" name="Line"/>
          <p:cNvSpPr/>
          <p:nvPr/>
        </p:nvSpPr>
        <p:spPr>
          <a:xfrm flipH="1">
            <a:off x="2264849" y="788173"/>
            <a:ext cx="1" cy="5417703"/>
          </a:xfrm>
          <a:prstGeom prst="line">
            <a:avLst/>
          </a:prstGeom>
          <a:ln>
            <a:solidFill>
              <a:srgbClr val="CCEAEC"/>
            </a:solidFill>
          </a:ln>
        </p:spPr>
        <p:txBody>
          <a:bodyPr lIns="45718" tIns="45718" rIns="45718" bIns="45718"/>
          <a:lstStyle/>
          <a:p>
            <a:pPr>
              <a:defRPr>
                <a:solidFill>
                  <a:srgbClr val="FFFFFF"/>
                </a:solidFill>
              </a:defRPr>
            </a:pPr>
            <a:endParaRPr/>
          </a:p>
        </p:txBody>
      </p:sp>
      <p:sp>
        <p:nvSpPr>
          <p:cNvPr id="325" name="Please tell us:…"/>
          <p:cNvSpPr txBox="1">
            <a:spLocks noGrp="1"/>
          </p:cNvSpPr>
          <p:nvPr>
            <p:ph type="body" sz="half" idx="1"/>
          </p:nvPr>
        </p:nvSpPr>
        <p:spPr>
          <a:xfrm>
            <a:off x="2455098" y="2067451"/>
            <a:ext cx="6377104" cy="2424462"/>
          </a:xfrm>
          <a:prstGeom prst="rect">
            <a:avLst/>
          </a:prstGeom>
        </p:spPr>
        <p:txBody>
          <a:bodyPr/>
          <a:lstStyle/>
          <a:p>
            <a:pPr>
              <a:defRPr b="1">
                <a:solidFill>
                  <a:srgbClr val="FFFFFF"/>
                </a:solidFill>
                <a:latin typeface="+mj-lt"/>
                <a:ea typeface="+mj-ea"/>
                <a:cs typeface="+mj-cs"/>
                <a:sym typeface="Helvetica"/>
              </a:defRPr>
            </a:pPr>
            <a:r>
              <a:rPr dirty="0">
                <a:solidFill>
                  <a:srgbClr val="FAA619"/>
                </a:solidFill>
                <a:latin typeface="Helvetica" pitchFamily="2" charset="0"/>
              </a:rPr>
              <a:t>In the </a:t>
            </a:r>
            <a:r>
              <a:rPr lang="en-US" dirty="0">
                <a:solidFill>
                  <a:srgbClr val="FAA619"/>
                </a:solidFill>
                <a:latin typeface="Helvetica" pitchFamily="2" charset="0"/>
              </a:rPr>
              <a:t>’</a:t>
            </a:r>
            <a:r>
              <a:rPr dirty="0">
                <a:solidFill>
                  <a:srgbClr val="FAA619"/>
                </a:solidFill>
                <a:latin typeface="Helvetica" pitchFamily="2" charset="0"/>
              </a:rPr>
              <a:t>30s, </a:t>
            </a:r>
            <a:r>
              <a:rPr lang="en-US" dirty="0">
                <a:solidFill>
                  <a:srgbClr val="FAA619"/>
                </a:solidFill>
                <a:latin typeface="Helvetica" pitchFamily="2" charset="0"/>
              </a:rPr>
              <a:t>’</a:t>
            </a:r>
            <a:r>
              <a:rPr dirty="0">
                <a:solidFill>
                  <a:srgbClr val="FAA619"/>
                </a:solidFill>
                <a:latin typeface="Helvetica" pitchFamily="2" charset="0"/>
              </a:rPr>
              <a:t>40s, and </a:t>
            </a:r>
            <a:r>
              <a:rPr lang="en-US" dirty="0">
                <a:solidFill>
                  <a:srgbClr val="FAA619"/>
                </a:solidFill>
                <a:latin typeface="Helvetica" pitchFamily="2" charset="0"/>
              </a:rPr>
              <a:t>’</a:t>
            </a:r>
            <a:r>
              <a:rPr dirty="0">
                <a:solidFill>
                  <a:srgbClr val="FAA619"/>
                </a:solidFill>
                <a:latin typeface="Helvetica" pitchFamily="2" charset="0"/>
              </a:rPr>
              <a:t>50s…</a:t>
            </a:r>
          </a:p>
          <a:p>
            <a:pPr>
              <a:defRPr>
                <a:solidFill>
                  <a:srgbClr val="FFFFFF"/>
                </a:solidFill>
                <a:latin typeface="Chivo"/>
                <a:ea typeface="Chivo"/>
                <a:cs typeface="Chivo"/>
                <a:sym typeface="Chivo"/>
              </a:defRPr>
            </a:pPr>
            <a:r>
              <a:rPr dirty="0">
                <a:latin typeface="Helvetica" pitchFamily="2" charset="0"/>
              </a:rPr>
              <a:t>Modernist architects and industrial designers employed </a:t>
            </a:r>
            <a:br>
              <a:rPr lang="en-US" dirty="0">
                <a:latin typeface="Helvetica" pitchFamily="2" charset="0"/>
              </a:rPr>
            </a:br>
            <a:r>
              <a:rPr dirty="0">
                <a:solidFill>
                  <a:schemeClr val="accent4"/>
                </a:solidFill>
                <a:latin typeface="Helvetica" pitchFamily="2" charset="0"/>
              </a:rPr>
              <a:t>“top-down” approaches to </a:t>
            </a:r>
            <a:r>
              <a:rPr i="1" dirty="0">
                <a:solidFill>
                  <a:schemeClr val="accent4"/>
                </a:solidFill>
                <a:latin typeface="Helvetica" pitchFamily="2" charset="0"/>
              </a:rPr>
              <a:t>designing</a:t>
            </a:r>
            <a:r>
              <a:rPr dirty="0">
                <a:solidFill>
                  <a:schemeClr val="accent4"/>
                </a:solidFill>
                <a:latin typeface="Helvetica" pitchFamily="2" charset="0"/>
              </a:rPr>
              <a:t>,</a:t>
            </a:r>
            <a:r>
              <a:rPr dirty="0">
                <a:solidFill>
                  <a:srgbClr val="ADADAD"/>
                </a:solidFill>
                <a:latin typeface="Helvetica" pitchFamily="2" charset="0"/>
              </a:rPr>
              <a:t> </a:t>
            </a:r>
            <a:r>
              <a:rPr dirty="0">
                <a:latin typeface="Helvetica" pitchFamily="2" charset="0"/>
              </a:rPr>
              <a:t>following what they</a:t>
            </a:r>
            <a:br>
              <a:rPr lang="en-US" dirty="0">
                <a:latin typeface="Helvetica" pitchFamily="2" charset="0"/>
              </a:rPr>
            </a:br>
            <a:r>
              <a:rPr dirty="0">
                <a:latin typeface="Helvetica" pitchFamily="2" charset="0"/>
              </a:rPr>
              <a:t>saw as universal rules of form and function.</a:t>
            </a:r>
          </a:p>
        </p:txBody>
      </p:sp>
      <p:pic>
        <p:nvPicPr>
          <p:cNvPr id="326" name="Picture 2" descr="Picture 2"/>
          <p:cNvPicPr>
            <a:picLocks noChangeAspect="1"/>
          </p:cNvPicPr>
          <p:nvPr/>
        </p:nvPicPr>
        <p:blipFill>
          <a:blip r:embed="rId3"/>
          <a:srcRect l="10105"/>
          <a:stretch>
            <a:fillRect/>
          </a:stretch>
        </p:blipFill>
        <p:spPr>
          <a:xfrm>
            <a:off x="0" y="4415197"/>
            <a:ext cx="3712115" cy="2442804"/>
          </a:xfrm>
          <a:prstGeom prst="rect">
            <a:avLst/>
          </a:prstGeom>
          <a:ln w="12700">
            <a:miter lim="400000"/>
          </a:ln>
        </p:spPr>
      </p:pic>
      <p:pic>
        <p:nvPicPr>
          <p:cNvPr id="327" name="Picture 4" descr="Picture 4"/>
          <p:cNvPicPr>
            <a:picLocks noChangeAspect="1"/>
          </p:cNvPicPr>
          <p:nvPr/>
        </p:nvPicPr>
        <p:blipFill>
          <a:blip r:embed="rId4"/>
          <a:srcRect l="15133" r="22225"/>
          <a:stretch>
            <a:fillRect/>
          </a:stretch>
        </p:blipFill>
        <p:spPr>
          <a:xfrm>
            <a:off x="3466636" y="4406031"/>
            <a:ext cx="2554515" cy="2439877"/>
          </a:xfrm>
          <a:prstGeom prst="rect">
            <a:avLst/>
          </a:prstGeom>
          <a:ln w="12700">
            <a:miter lim="400000"/>
          </a:ln>
        </p:spPr>
      </p:pic>
      <p:pic>
        <p:nvPicPr>
          <p:cNvPr id="328" name="Picture 3" descr="Picture 3"/>
          <p:cNvPicPr>
            <a:picLocks noChangeAspect="1"/>
          </p:cNvPicPr>
          <p:nvPr/>
        </p:nvPicPr>
        <p:blipFill>
          <a:blip r:embed="rId5"/>
          <a:srcRect l="323" r="20889" b="17896"/>
          <a:stretch>
            <a:fillRect/>
          </a:stretch>
        </p:blipFill>
        <p:spPr>
          <a:xfrm>
            <a:off x="6021150" y="4406031"/>
            <a:ext cx="3120499" cy="2439877"/>
          </a:xfrm>
          <a:prstGeom prst="rect">
            <a:avLst/>
          </a:prstGeom>
          <a:ln w="12700">
            <a:miter lim="400000"/>
          </a:ln>
        </p:spPr>
      </p:pic>
      <p:sp>
        <p:nvSpPr>
          <p:cNvPr id="329" name="Thank you to..."/>
          <p:cNvSpPr txBox="1"/>
          <p:nvPr/>
        </p:nvSpPr>
        <p:spPr>
          <a:xfrm>
            <a:off x="2455198" y="593374"/>
            <a:ext cx="6377104" cy="12926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3" tIns="91423" rIns="91423" bIns="91423">
            <a:spAutoFit/>
          </a:bodyPr>
          <a:lstStyle/>
          <a:p>
            <a:pPr>
              <a:defRPr sz="3300" spc="-100">
                <a:solidFill>
                  <a:schemeClr val="accent4"/>
                </a:solidFill>
              </a:defRPr>
            </a:pPr>
            <a:r>
              <a:rPr lang="en-US" sz="3600" b="1" dirty="0">
                <a:solidFill>
                  <a:schemeClr val="tx1"/>
                </a:solidFill>
                <a:latin typeface="Helvetica" pitchFamily="2" charset="0"/>
              </a:rPr>
              <a:t>Origins and Evolution of Human-Centered D</a:t>
            </a:r>
            <a:r>
              <a:rPr sz="3600" b="1" dirty="0">
                <a:solidFill>
                  <a:schemeClr val="tx1"/>
                </a:solidFill>
                <a:latin typeface="Helvetica" pitchFamily="2" charset="0"/>
              </a:rPr>
              <a:t>esign</a:t>
            </a:r>
          </a:p>
        </p:txBody>
      </p:sp>
      <p:sp>
        <p:nvSpPr>
          <p:cNvPr id="9" name="What is innovation?:">
            <a:extLst>
              <a:ext uri="{FF2B5EF4-FFF2-40B4-BE49-F238E27FC236}">
                <a16:creationId xmlns:a16="http://schemas.microsoft.com/office/drawing/2014/main" id="{2184D3D0-80FA-B940-A98E-28672475A326}"/>
              </a:ext>
            </a:extLst>
          </p:cNvPr>
          <p:cNvSpPr/>
          <p:nvPr/>
        </p:nvSpPr>
        <p:spPr>
          <a:xfrm>
            <a:off x="489200" y="670774"/>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Human-Centered Design</a:t>
            </a:r>
            <a:endParaRPr dirty="0">
              <a:solidFill>
                <a:srgbClr val="000000"/>
              </a:solidFill>
            </a:endParaRPr>
          </a:p>
        </p:txBody>
      </p:sp>
    </p:spTree>
    <p:extLst>
      <p:ext uri="{BB962C8B-B14F-4D97-AF65-F5344CB8AC3E}">
        <p14:creationId xmlns:p14="http://schemas.microsoft.com/office/powerpoint/2010/main" val="300853617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sp>
        <p:nvSpPr>
          <p:cNvPr id="332" name="Line"/>
          <p:cNvSpPr/>
          <p:nvPr/>
        </p:nvSpPr>
        <p:spPr>
          <a:xfrm flipH="1">
            <a:off x="2264849" y="788173"/>
            <a:ext cx="1" cy="5417703"/>
          </a:xfrm>
          <a:prstGeom prst="line">
            <a:avLst/>
          </a:prstGeom>
          <a:ln>
            <a:solidFill>
              <a:srgbClr val="CCEAEC"/>
            </a:solidFill>
          </a:ln>
        </p:spPr>
        <p:txBody>
          <a:bodyPr lIns="45718" tIns="45718" rIns="45718" bIns="45718"/>
          <a:lstStyle/>
          <a:p>
            <a:pPr>
              <a:defRPr>
                <a:solidFill>
                  <a:srgbClr val="FFFFFF"/>
                </a:solidFill>
              </a:defRPr>
            </a:pPr>
            <a:endParaRPr/>
          </a:p>
        </p:txBody>
      </p:sp>
      <p:sp>
        <p:nvSpPr>
          <p:cNvPr id="333" name="Please tell us:…"/>
          <p:cNvSpPr txBox="1">
            <a:spLocks noGrp="1"/>
          </p:cNvSpPr>
          <p:nvPr>
            <p:ph type="body" sz="half" idx="1"/>
          </p:nvPr>
        </p:nvSpPr>
        <p:spPr>
          <a:xfrm>
            <a:off x="2455098" y="2067451"/>
            <a:ext cx="6377104" cy="2424462"/>
          </a:xfrm>
          <a:prstGeom prst="rect">
            <a:avLst/>
          </a:prstGeom>
        </p:spPr>
        <p:txBody>
          <a:bodyPr/>
          <a:lstStyle/>
          <a:p>
            <a:pPr>
              <a:defRPr b="1">
                <a:solidFill>
                  <a:srgbClr val="FFFFFF"/>
                </a:solidFill>
                <a:latin typeface="+mj-lt"/>
                <a:ea typeface="+mj-ea"/>
                <a:cs typeface="+mj-cs"/>
                <a:sym typeface="Helvetica"/>
              </a:defRPr>
            </a:pPr>
            <a:r>
              <a:rPr dirty="0">
                <a:solidFill>
                  <a:srgbClr val="FAA619"/>
                </a:solidFill>
                <a:latin typeface="Helvetica" pitchFamily="2" charset="0"/>
              </a:rPr>
              <a:t>In the </a:t>
            </a:r>
            <a:r>
              <a:rPr lang="en-US" dirty="0">
                <a:solidFill>
                  <a:srgbClr val="FAA619"/>
                </a:solidFill>
                <a:latin typeface="Helvetica" pitchFamily="2" charset="0"/>
              </a:rPr>
              <a:t>’</a:t>
            </a:r>
            <a:r>
              <a:rPr dirty="0">
                <a:solidFill>
                  <a:srgbClr val="FAA619"/>
                </a:solidFill>
                <a:latin typeface="Helvetica" pitchFamily="2" charset="0"/>
              </a:rPr>
              <a:t>60s, </a:t>
            </a:r>
            <a:r>
              <a:rPr lang="en-US" dirty="0">
                <a:solidFill>
                  <a:srgbClr val="FAA619"/>
                </a:solidFill>
                <a:latin typeface="Helvetica" pitchFamily="2" charset="0"/>
              </a:rPr>
              <a:t>’</a:t>
            </a:r>
            <a:r>
              <a:rPr dirty="0">
                <a:solidFill>
                  <a:srgbClr val="FAA619"/>
                </a:solidFill>
                <a:latin typeface="Helvetica" pitchFamily="2" charset="0"/>
              </a:rPr>
              <a:t>70s, and </a:t>
            </a:r>
            <a:r>
              <a:rPr lang="en-US" dirty="0">
                <a:solidFill>
                  <a:srgbClr val="FAA619"/>
                </a:solidFill>
                <a:latin typeface="Helvetica" pitchFamily="2" charset="0"/>
              </a:rPr>
              <a:t>’</a:t>
            </a:r>
            <a:r>
              <a:rPr dirty="0">
                <a:solidFill>
                  <a:srgbClr val="FAA619"/>
                </a:solidFill>
                <a:latin typeface="Helvetica" pitchFamily="2" charset="0"/>
              </a:rPr>
              <a:t>80s…</a:t>
            </a:r>
          </a:p>
          <a:p>
            <a:pPr>
              <a:defRPr>
                <a:solidFill>
                  <a:srgbClr val="FFFFFF"/>
                </a:solidFill>
                <a:latin typeface="Chivo"/>
                <a:ea typeface="Chivo"/>
                <a:cs typeface="Chivo"/>
                <a:sym typeface="Chivo"/>
              </a:defRPr>
            </a:pPr>
            <a:r>
              <a:rPr dirty="0">
                <a:latin typeface="Helvetica" pitchFamily="2" charset="0"/>
              </a:rPr>
              <a:t>Computer scientists and management experts formalized </a:t>
            </a:r>
            <a:r>
              <a:rPr dirty="0">
                <a:solidFill>
                  <a:schemeClr val="accent4"/>
                </a:solidFill>
                <a:latin typeface="Helvetica" pitchFamily="2" charset="0"/>
              </a:rPr>
              <a:t>processes of </a:t>
            </a:r>
            <a:r>
              <a:rPr i="1" dirty="0">
                <a:solidFill>
                  <a:schemeClr val="accent4"/>
                </a:solidFill>
                <a:latin typeface="Helvetica" pitchFamily="2" charset="0"/>
              </a:rPr>
              <a:t>designing for</a:t>
            </a:r>
            <a:r>
              <a:rPr dirty="0">
                <a:solidFill>
                  <a:schemeClr val="accent4"/>
                </a:solidFill>
                <a:latin typeface="Helvetica" pitchFamily="2" charset="0"/>
              </a:rPr>
              <a:t> </a:t>
            </a:r>
            <a:r>
              <a:rPr dirty="0">
                <a:latin typeface="Helvetica" pitchFamily="2" charset="0"/>
              </a:rPr>
              <a:t>particular situations and needs through “diagnosis followed by prescription.”</a:t>
            </a:r>
          </a:p>
        </p:txBody>
      </p:sp>
      <p:pic>
        <p:nvPicPr>
          <p:cNvPr id="334" name="Picture 3" descr="Picture 3"/>
          <p:cNvPicPr>
            <a:picLocks noChangeAspect="1"/>
          </p:cNvPicPr>
          <p:nvPr/>
        </p:nvPicPr>
        <p:blipFill>
          <a:blip r:embed="rId3"/>
          <a:srcRect b="13220"/>
          <a:stretch>
            <a:fillRect/>
          </a:stretch>
        </p:blipFill>
        <p:spPr>
          <a:xfrm>
            <a:off x="0" y="4414313"/>
            <a:ext cx="2264849" cy="2443687"/>
          </a:xfrm>
          <a:prstGeom prst="rect">
            <a:avLst/>
          </a:prstGeom>
          <a:ln w="12700">
            <a:miter lim="400000"/>
          </a:ln>
        </p:spPr>
      </p:pic>
      <p:pic>
        <p:nvPicPr>
          <p:cNvPr id="335" name="Picture 4" descr="Picture 4"/>
          <p:cNvPicPr>
            <a:picLocks noChangeAspect="1"/>
          </p:cNvPicPr>
          <p:nvPr/>
        </p:nvPicPr>
        <p:blipFill>
          <a:blip r:embed="rId4"/>
          <a:srcRect t="6836" r="8714"/>
          <a:stretch>
            <a:fillRect/>
          </a:stretch>
        </p:blipFill>
        <p:spPr>
          <a:xfrm>
            <a:off x="2264848" y="4414313"/>
            <a:ext cx="3192522" cy="2443687"/>
          </a:xfrm>
          <a:prstGeom prst="rect">
            <a:avLst/>
          </a:prstGeom>
          <a:ln w="12700">
            <a:miter lim="400000"/>
          </a:ln>
        </p:spPr>
      </p:pic>
      <p:pic>
        <p:nvPicPr>
          <p:cNvPr id="336" name="Picture 2" descr="Picture 2"/>
          <p:cNvPicPr>
            <a:picLocks noChangeAspect="1"/>
          </p:cNvPicPr>
          <p:nvPr/>
        </p:nvPicPr>
        <p:blipFill>
          <a:blip r:embed="rId5"/>
          <a:stretch>
            <a:fillRect/>
          </a:stretch>
        </p:blipFill>
        <p:spPr>
          <a:xfrm>
            <a:off x="5457371" y="4414313"/>
            <a:ext cx="3686629" cy="2437641"/>
          </a:xfrm>
          <a:prstGeom prst="rect">
            <a:avLst/>
          </a:prstGeom>
          <a:ln w="12700">
            <a:miter lim="400000"/>
          </a:ln>
        </p:spPr>
      </p:pic>
      <p:sp>
        <p:nvSpPr>
          <p:cNvPr id="9" name="Thank you to...">
            <a:extLst>
              <a:ext uri="{FF2B5EF4-FFF2-40B4-BE49-F238E27FC236}">
                <a16:creationId xmlns:a16="http://schemas.microsoft.com/office/drawing/2014/main" id="{3BEC3587-407E-BC45-9B71-08E11CFD7BFA}"/>
              </a:ext>
            </a:extLst>
          </p:cNvPr>
          <p:cNvSpPr txBox="1"/>
          <p:nvPr/>
        </p:nvSpPr>
        <p:spPr>
          <a:xfrm>
            <a:off x="2455198" y="593374"/>
            <a:ext cx="6377104" cy="12926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3" tIns="91423" rIns="91423" bIns="91423">
            <a:spAutoFit/>
          </a:bodyPr>
          <a:lstStyle/>
          <a:p>
            <a:pPr>
              <a:defRPr sz="3300" spc="-100">
                <a:solidFill>
                  <a:schemeClr val="accent4"/>
                </a:solidFill>
              </a:defRPr>
            </a:pPr>
            <a:r>
              <a:rPr lang="en-US" sz="3600" b="1" dirty="0">
                <a:solidFill>
                  <a:schemeClr val="tx1"/>
                </a:solidFill>
                <a:latin typeface="Helvetica" pitchFamily="2" charset="0"/>
              </a:rPr>
              <a:t>Origins and Evolution of Human-Centered Design</a:t>
            </a:r>
          </a:p>
        </p:txBody>
      </p:sp>
      <p:sp>
        <p:nvSpPr>
          <p:cNvPr id="11" name="What is innovation?:">
            <a:extLst>
              <a:ext uri="{FF2B5EF4-FFF2-40B4-BE49-F238E27FC236}">
                <a16:creationId xmlns:a16="http://schemas.microsoft.com/office/drawing/2014/main" id="{52377250-5729-364B-A3B4-3EED40DD6150}"/>
              </a:ext>
            </a:extLst>
          </p:cNvPr>
          <p:cNvSpPr/>
          <p:nvPr/>
        </p:nvSpPr>
        <p:spPr>
          <a:xfrm>
            <a:off x="489200" y="670774"/>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Human-Centered Design</a:t>
            </a:r>
            <a:endParaRPr dirty="0">
              <a:solidFill>
                <a:srgbClr val="000000"/>
              </a:solidFill>
            </a:endParaRPr>
          </a:p>
        </p:txBody>
      </p:sp>
    </p:spTree>
    <p:extLst>
      <p:ext uri="{BB962C8B-B14F-4D97-AF65-F5344CB8AC3E}">
        <p14:creationId xmlns:p14="http://schemas.microsoft.com/office/powerpoint/2010/main" val="888301555"/>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sp>
        <p:nvSpPr>
          <p:cNvPr id="342" name="Line"/>
          <p:cNvSpPr/>
          <p:nvPr/>
        </p:nvSpPr>
        <p:spPr>
          <a:xfrm flipH="1">
            <a:off x="2264849" y="788173"/>
            <a:ext cx="1" cy="5417703"/>
          </a:xfrm>
          <a:prstGeom prst="line">
            <a:avLst/>
          </a:prstGeom>
          <a:ln>
            <a:solidFill>
              <a:srgbClr val="CCEAEC"/>
            </a:solidFill>
          </a:ln>
        </p:spPr>
        <p:txBody>
          <a:bodyPr lIns="45718" tIns="45718" rIns="45718" bIns="45718"/>
          <a:lstStyle/>
          <a:p>
            <a:pPr>
              <a:defRPr>
                <a:solidFill>
                  <a:srgbClr val="FFFFFF"/>
                </a:solidFill>
              </a:defRPr>
            </a:pPr>
            <a:endParaRPr/>
          </a:p>
        </p:txBody>
      </p:sp>
      <p:sp>
        <p:nvSpPr>
          <p:cNvPr id="343" name="Please tell us:…"/>
          <p:cNvSpPr txBox="1">
            <a:spLocks noGrp="1"/>
          </p:cNvSpPr>
          <p:nvPr>
            <p:ph type="body" sz="half" idx="1"/>
          </p:nvPr>
        </p:nvSpPr>
        <p:spPr>
          <a:xfrm>
            <a:off x="2455098" y="2067451"/>
            <a:ext cx="6377104" cy="2424462"/>
          </a:xfrm>
          <a:prstGeom prst="rect">
            <a:avLst/>
          </a:prstGeom>
        </p:spPr>
        <p:txBody>
          <a:bodyPr/>
          <a:lstStyle/>
          <a:p>
            <a:pPr>
              <a:defRPr b="1">
                <a:solidFill>
                  <a:srgbClr val="FFFFFF"/>
                </a:solidFill>
                <a:latin typeface="+mj-lt"/>
                <a:ea typeface="+mj-ea"/>
                <a:cs typeface="+mj-cs"/>
                <a:sym typeface="Helvetica"/>
              </a:defRPr>
            </a:pPr>
            <a:r>
              <a:rPr dirty="0">
                <a:solidFill>
                  <a:srgbClr val="FAA619"/>
                </a:solidFill>
              </a:rPr>
              <a:t>In the </a:t>
            </a:r>
            <a:r>
              <a:rPr lang="en-US" dirty="0">
                <a:solidFill>
                  <a:srgbClr val="FAA619"/>
                </a:solidFill>
              </a:rPr>
              <a:t>’</a:t>
            </a:r>
            <a:r>
              <a:rPr dirty="0">
                <a:solidFill>
                  <a:srgbClr val="FAA619"/>
                </a:solidFill>
              </a:rPr>
              <a:t>90s, </a:t>
            </a:r>
            <a:r>
              <a:rPr lang="en-US" dirty="0">
                <a:solidFill>
                  <a:srgbClr val="FAA619"/>
                </a:solidFill>
              </a:rPr>
              <a:t>’</a:t>
            </a:r>
            <a:r>
              <a:rPr dirty="0">
                <a:solidFill>
                  <a:srgbClr val="FAA619"/>
                </a:solidFill>
              </a:rPr>
              <a:t>00s, and </a:t>
            </a:r>
            <a:r>
              <a:rPr lang="en-US" dirty="0">
                <a:solidFill>
                  <a:srgbClr val="FAA619"/>
                </a:solidFill>
              </a:rPr>
              <a:t>’</a:t>
            </a:r>
            <a:r>
              <a:rPr dirty="0">
                <a:solidFill>
                  <a:srgbClr val="FAA619"/>
                </a:solidFill>
              </a:rPr>
              <a:t>10s…</a:t>
            </a:r>
          </a:p>
          <a:p>
            <a:pPr>
              <a:defRPr>
                <a:solidFill>
                  <a:srgbClr val="FFFFFF"/>
                </a:solidFill>
                <a:latin typeface="Chivo"/>
                <a:ea typeface="Chivo"/>
                <a:cs typeface="Chivo"/>
                <a:sym typeface="Chivo"/>
              </a:defRPr>
            </a:pPr>
            <a:r>
              <a:rPr dirty="0"/>
              <a:t>Restless designers and social innovators have adapted </a:t>
            </a:r>
            <a:r>
              <a:rPr dirty="0">
                <a:solidFill>
                  <a:schemeClr val="accent4"/>
                </a:solidFill>
              </a:rPr>
              <a:t>immersive and participatory methods for </a:t>
            </a:r>
            <a:r>
              <a:rPr i="1" dirty="0">
                <a:solidFill>
                  <a:schemeClr val="accent4"/>
                </a:solidFill>
              </a:rPr>
              <a:t>designing with </a:t>
            </a:r>
            <a:r>
              <a:rPr dirty="0"/>
              <a:t>people, integrating qualitative social-research practices.</a:t>
            </a:r>
          </a:p>
        </p:txBody>
      </p:sp>
      <p:pic>
        <p:nvPicPr>
          <p:cNvPr id="344" name="Picture 3" descr="Picture 3"/>
          <p:cNvPicPr>
            <a:picLocks noChangeAspect="1"/>
          </p:cNvPicPr>
          <p:nvPr/>
        </p:nvPicPr>
        <p:blipFill>
          <a:blip r:embed="rId3"/>
          <a:stretch>
            <a:fillRect/>
          </a:stretch>
        </p:blipFill>
        <p:spPr>
          <a:xfrm>
            <a:off x="0" y="4414832"/>
            <a:ext cx="3454009" cy="2457499"/>
          </a:xfrm>
          <a:prstGeom prst="rect">
            <a:avLst/>
          </a:prstGeom>
          <a:ln w="12700">
            <a:miter lim="400000"/>
          </a:ln>
        </p:spPr>
      </p:pic>
      <p:pic>
        <p:nvPicPr>
          <p:cNvPr id="345" name="Picture 4" descr="Picture 4"/>
          <p:cNvPicPr>
            <a:picLocks noChangeAspect="1"/>
          </p:cNvPicPr>
          <p:nvPr/>
        </p:nvPicPr>
        <p:blipFill>
          <a:blip r:embed="rId4"/>
          <a:srcRect l="10128" r="39988"/>
          <a:stretch>
            <a:fillRect/>
          </a:stretch>
        </p:blipFill>
        <p:spPr>
          <a:xfrm>
            <a:off x="3454010" y="4414832"/>
            <a:ext cx="2101525" cy="2457499"/>
          </a:xfrm>
          <a:prstGeom prst="rect">
            <a:avLst/>
          </a:prstGeom>
          <a:ln w="12700">
            <a:miter lim="400000"/>
          </a:ln>
        </p:spPr>
      </p:pic>
      <p:pic>
        <p:nvPicPr>
          <p:cNvPr id="346" name="Picture 2" descr="Picture 2"/>
          <p:cNvPicPr>
            <a:picLocks noChangeAspect="1"/>
          </p:cNvPicPr>
          <p:nvPr/>
        </p:nvPicPr>
        <p:blipFill>
          <a:blip r:embed="rId5"/>
          <a:srcRect r="27280"/>
          <a:stretch>
            <a:fillRect/>
          </a:stretch>
        </p:blipFill>
        <p:spPr>
          <a:xfrm>
            <a:off x="5555534" y="4414832"/>
            <a:ext cx="3588466" cy="2443686"/>
          </a:xfrm>
          <a:prstGeom prst="rect">
            <a:avLst/>
          </a:prstGeom>
          <a:ln w="12700">
            <a:miter lim="400000"/>
          </a:ln>
        </p:spPr>
      </p:pic>
      <p:sp>
        <p:nvSpPr>
          <p:cNvPr id="9" name="Thank you to...">
            <a:extLst>
              <a:ext uri="{FF2B5EF4-FFF2-40B4-BE49-F238E27FC236}">
                <a16:creationId xmlns:a16="http://schemas.microsoft.com/office/drawing/2014/main" id="{8B483D53-4945-F24A-85A4-4F3B00A4F7B6}"/>
              </a:ext>
            </a:extLst>
          </p:cNvPr>
          <p:cNvSpPr txBox="1"/>
          <p:nvPr/>
        </p:nvSpPr>
        <p:spPr>
          <a:xfrm>
            <a:off x="2455198" y="593374"/>
            <a:ext cx="6377104" cy="12926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3" tIns="91423" rIns="91423" bIns="91423">
            <a:spAutoFit/>
          </a:bodyPr>
          <a:lstStyle/>
          <a:p>
            <a:pPr>
              <a:defRPr sz="3300" spc="-100">
                <a:solidFill>
                  <a:schemeClr val="accent4"/>
                </a:solidFill>
              </a:defRPr>
            </a:pPr>
            <a:r>
              <a:rPr lang="en-US" sz="3600" b="1" dirty="0">
                <a:solidFill>
                  <a:schemeClr val="tx1"/>
                </a:solidFill>
                <a:latin typeface="Helvetica" pitchFamily="2" charset="0"/>
              </a:rPr>
              <a:t>Origins and Evolution of Human-Centered Design</a:t>
            </a:r>
          </a:p>
        </p:txBody>
      </p:sp>
      <p:sp>
        <p:nvSpPr>
          <p:cNvPr id="11" name="What is innovation?:">
            <a:extLst>
              <a:ext uri="{FF2B5EF4-FFF2-40B4-BE49-F238E27FC236}">
                <a16:creationId xmlns:a16="http://schemas.microsoft.com/office/drawing/2014/main" id="{026A3F25-2BA1-C94C-A078-08C5D5178E10}"/>
              </a:ext>
            </a:extLst>
          </p:cNvPr>
          <p:cNvSpPr/>
          <p:nvPr/>
        </p:nvSpPr>
        <p:spPr>
          <a:xfrm>
            <a:off x="489200" y="670774"/>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Human-Centered Design</a:t>
            </a:r>
            <a:endParaRPr dirty="0">
              <a:solidFill>
                <a:srgbClr val="000000"/>
              </a:solidFill>
            </a:endParaRPr>
          </a:p>
        </p:txBody>
      </p:sp>
    </p:spTree>
    <p:extLst>
      <p:ext uri="{BB962C8B-B14F-4D97-AF65-F5344CB8AC3E}">
        <p14:creationId xmlns:p14="http://schemas.microsoft.com/office/powerpoint/2010/main" val="302309356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79D6C3-1AAF-F14B-97F9-DDDE2A6673EB}"/>
              </a:ext>
            </a:extLst>
          </p:cNvPr>
          <p:cNvSpPr/>
          <p:nvPr/>
        </p:nvSpPr>
        <p:spPr>
          <a:xfrm>
            <a:off x="2583297" y="1416836"/>
            <a:ext cx="5946102" cy="4789039"/>
          </a:xfrm>
          <a:prstGeom prst="rect">
            <a:avLst/>
          </a:prstGeom>
          <a:solidFill>
            <a:schemeClr val="tx1"/>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6" name="What is design?">
            <a:extLst>
              <a:ext uri="{FF2B5EF4-FFF2-40B4-BE49-F238E27FC236}">
                <a16:creationId xmlns:a16="http://schemas.microsoft.com/office/drawing/2014/main" id="{5228B082-CA6C-6840-A7EE-F6F6557D142A}"/>
              </a:ext>
            </a:extLst>
          </p:cNvPr>
          <p:cNvSpPr>
            <a:spLocks noGrp="1"/>
          </p:cNvSpPr>
          <p:nvPr>
            <p:ph type="title"/>
          </p:nvPr>
        </p:nvSpPr>
        <p:spPr>
          <a:xfrm>
            <a:off x="2455199" y="593375"/>
            <a:ext cx="6377102" cy="763501"/>
          </a:xfrm>
          <a:prstGeom prst="rect">
            <a:avLst/>
          </a:prstGeom>
        </p:spPr>
        <p:txBody>
          <a:bodyPr/>
          <a:lstStyle>
            <a:lvl1pPr>
              <a:defRPr sz="3600" b="1">
                <a:latin typeface="+mn-lt"/>
                <a:ea typeface="+mn-ea"/>
                <a:cs typeface="+mn-cs"/>
                <a:sym typeface="Helvetica"/>
              </a:defRPr>
            </a:lvl1pPr>
          </a:lstStyle>
          <a:p>
            <a:r>
              <a:rPr lang="en-US" dirty="0"/>
              <a:t>Innovation Landscape</a:t>
            </a:r>
            <a:endParaRPr dirty="0"/>
          </a:p>
        </p:txBody>
      </p:sp>
      <p:sp>
        <p:nvSpPr>
          <p:cNvPr id="7" name="Line">
            <a:extLst>
              <a:ext uri="{FF2B5EF4-FFF2-40B4-BE49-F238E27FC236}">
                <a16:creationId xmlns:a16="http://schemas.microsoft.com/office/drawing/2014/main" id="{A6A94B2E-9C52-F249-859D-8A61A0D1CFCD}"/>
              </a:ext>
            </a:extLst>
          </p:cNvPr>
          <p:cNvSpPr/>
          <p:nvPr/>
        </p:nvSpPr>
        <p:spPr>
          <a:xfrm flipH="1">
            <a:off x="2264849" y="788174"/>
            <a:ext cx="1" cy="5417701"/>
          </a:xfrm>
          <a:prstGeom prst="line">
            <a:avLst/>
          </a:prstGeom>
          <a:ln>
            <a:solidFill>
              <a:srgbClr val="CCEAEC"/>
            </a:solidFill>
          </a:ln>
        </p:spPr>
        <p:txBody>
          <a:bodyPr lIns="45719" rIns="45719"/>
          <a:lstStyle/>
          <a:p>
            <a:endParaRPr/>
          </a:p>
        </p:txBody>
      </p:sp>
      <p:sp>
        <p:nvSpPr>
          <p:cNvPr id="9" name="What is innovation?:">
            <a:extLst>
              <a:ext uri="{FF2B5EF4-FFF2-40B4-BE49-F238E27FC236}">
                <a16:creationId xmlns:a16="http://schemas.microsoft.com/office/drawing/2014/main" id="{DF09EEE1-29B3-8A49-9B69-F83B075BBA6A}"/>
              </a:ext>
            </a:extLst>
          </p:cNvPr>
          <p:cNvSpPr/>
          <p:nvPr/>
        </p:nvSpPr>
        <p:spPr>
          <a:xfrm>
            <a:off x="489200" y="670774"/>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Human-Centered Design</a:t>
            </a:r>
            <a:endParaRPr dirty="0">
              <a:solidFill>
                <a:srgbClr val="000000"/>
              </a:solidFill>
            </a:endParaRPr>
          </a:p>
        </p:txBody>
      </p:sp>
      <p:pic>
        <p:nvPicPr>
          <p:cNvPr id="11" name="Picture 10">
            <a:extLst>
              <a:ext uri="{FF2B5EF4-FFF2-40B4-BE49-F238E27FC236}">
                <a16:creationId xmlns:a16="http://schemas.microsoft.com/office/drawing/2014/main" id="{DB776BFD-0218-FF44-80C3-8F3C3318818E}"/>
              </a:ext>
            </a:extLst>
          </p:cNvPr>
          <p:cNvPicPr>
            <a:picLocks noChangeAspect="1"/>
          </p:cNvPicPr>
          <p:nvPr/>
        </p:nvPicPr>
        <p:blipFill rotWithShape="1">
          <a:blip r:embed="rId3">
            <a:extLst>
              <a:ext uri="{28A0092B-C50C-407E-A947-70E740481C1C}">
                <a14:useLocalDpi xmlns:a14="http://schemas.microsoft.com/office/drawing/2010/main" val="0"/>
              </a:ext>
            </a:extLst>
          </a:blip>
          <a:srcRect l="5021" t="12693" r="5333" b="17610"/>
          <a:stretch/>
        </p:blipFill>
        <p:spPr>
          <a:xfrm>
            <a:off x="2598287" y="1594522"/>
            <a:ext cx="5931112" cy="4611353"/>
          </a:xfrm>
          <a:prstGeom prst="rect">
            <a:avLst/>
          </a:prstGeom>
        </p:spPr>
      </p:pic>
      <p:pic>
        <p:nvPicPr>
          <p:cNvPr id="14" name="Picture 13">
            <a:extLst>
              <a:ext uri="{FF2B5EF4-FFF2-40B4-BE49-F238E27FC236}">
                <a16:creationId xmlns:a16="http://schemas.microsoft.com/office/drawing/2014/main" id="{F825373F-5B41-8146-8472-B9FAF1D3F49B}"/>
              </a:ext>
            </a:extLst>
          </p:cNvPr>
          <p:cNvPicPr>
            <a:picLocks noChangeAspect="1"/>
          </p:cNvPicPr>
          <p:nvPr/>
        </p:nvPicPr>
        <p:blipFill rotWithShape="1">
          <a:blip r:embed="rId3">
            <a:extLst>
              <a:ext uri="{28A0092B-C50C-407E-A947-70E740481C1C}">
                <a14:useLocalDpi xmlns:a14="http://schemas.microsoft.com/office/drawing/2010/main" val="0"/>
              </a:ext>
            </a:extLst>
          </a:blip>
          <a:srcRect l="5164" t="7423" r="33134" b="86040"/>
          <a:stretch/>
        </p:blipFill>
        <p:spPr>
          <a:xfrm>
            <a:off x="2773181" y="1669473"/>
            <a:ext cx="4512037" cy="478090"/>
          </a:xfrm>
          <a:prstGeom prst="rect">
            <a:avLst/>
          </a:prstGeom>
        </p:spPr>
      </p:pic>
    </p:spTree>
    <p:extLst>
      <p:ext uri="{BB962C8B-B14F-4D97-AF65-F5344CB8AC3E}">
        <p14:creationId xmlns:p14="http://schemas.microsoft.com/office/powerpoint/2010/main" val="55007092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sp>
        <p:nvSpPr>
          <p:cNvPr id="11"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9" name="Thank you to..."/>
          <p:cNvSpPr txBox="1">
            <a:spLocks/>
          </p:cNvSpPr>
          <p:nvPr/>
        </p:nvSpPr>
        <p:spPr>
          <a:xfrm>
            <a:off x="2455199" y="593376"/>
            <a:ext cx="6377102" cy="88070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rmAutofit/>
          </a:bodyPr>
          <a:lstStyle>
            <a:lvl1pPr marL="0" marR="0" indent="0" algn="l" defTabSz="914400" rtl="0" latinLnBrk="0">
              <a:lnSpc>
                <a:spcPct val="100000"/>
              </a:lnSpc>
              <a:spcBef>
                <a:spcPts val="0"/>
              </a:spcBef>
              <a:spcAft>
                <a:spcPts val="0"/>
              </a:spcAft>
              <a:buClrTx/>
              <a:buSzTx/>
              <a:buFontTx/>
              <a:buNone/>
              <a:tabLst/>
              <a:defRPr sz="3600" b="0" i="0" u="none" strike="noStrike" cap="none" spc="0" baseline="0">
                <a:ln>
                  <a:noFill/>
                </a:ln>
                <a:solidFill>
                  <a:srgbClr val="FFFFFF"/>
                </a:solidFill>
                <a:uFillTx/>
                <a:latin typeface="+mn-lt"/>
                <a:ea typeface="+mn-ea"/>
                <a:cs typeface="+mn-cs"/>
                <a:sym typeface="Chivo Bold"/>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9pPr>
          </a:lstStyle>
          <a:p>
            <a:pPr hangingPunct="1"/>
            <a:r>
              <a:rPr lang="en-US" b="1" dirty="0">
                <a:solidFill>
                  <a:schemeClr val="tx1"/>
                </a:solidFill>
              </a:rPr>
              <a:t>Complementary Practices</a:t>
            </a:r>
            <a:endParaRPr lang="en-US" b="1" dirty="0">
              <a:solidFill>
                <a:schemeClr val="accent4"/>
              </a:solidFill>
            </a:endParaRPr>
          </a:p>
        </p:txBody>
      </p:sp>
      <p:sp>
        <p:nvSpPr>
          <p:cNvPr id="12" name="Please tell us:…"/>
          <p:cNvSpPr txBox="1">
            <a:spLocks/>
          </p:cNvSpPr>
          <p:nvPr/>
        </p:nvSpPr>
        <p:spPr>
          <a:xfrm>
            <a:off x="2455099" y="1483700"/>
            <a:ext cx="6377102" cy="473180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Autofit/>
          </a:bodyPr>
          <a:lstStyle>
            <a:lvl1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1pPr>
            <a:lvl2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2pPr>
            <a:lvl3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3pPr>
            <a:lvl4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4pPr>
            <a:lvl5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5pPr>
            <a:lvl6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6pPr>
            <a:lvl7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7pPr>
            <a:lvl8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8pPr>
            <a:lvl9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9pPr>
          </a:lstStyle>
          <a:p>
            <a:pPr>
              <a:lnSpc>
                <a:spcPct val="110000"/>
              </a:lnSpc>
            </a:pPr>
            <a:r>
              <a:rPr lang="en-US" dirty="0">
                <a:solidFill>
                  <a:schemeClr val="accent4"/>
                </a:solidFill>
                <a:latin typeface="Chivo" charset="0"/>
                <a:ea typeface="Chivo" charset="0"/>
                <a:cs typeface="Chivo" charset="0"/>
              </a:rPr>
              <a:t>HCD is a close cousin to some other innovative practices:</a:t>
            </a:r>
            <a:br>
              <a:rPr lang="en-US" b="1" dirty="0">
                <a:solidFill>
                  <a:schemeClr val="accent4"/>
                </a:solidFill>
                <a:latin typeface="Chivo" charset="0"/>
                <a:ea typeface="Chivo" charset="0"/>
                <a:cs typeface="Chivo" charset="0"/>
              </a:rPr>
            </a:br>
            <a:endParaRPr lang="en-US" sz="1300" b="1" dirty="0">
              <a:solidFill>
                <a:schemeClr val="accent4"/>
              </a:solidFill>
              <a:latin typeface="Chivo" charset="0"/>
              <a:ea typeface="Chivo" charset="0"/>
              <a:cs typeface="Chivo" charset="0"/>
            </a:endParaRPr>
          </a:p>
          <a:p>
            <a:pPr marL="285750" lvl="0" indent="-285750">
              <a:lnSpc>
                <a:spcPct val="110000"/>
              </a:lnSpc>
              <a:spcBef>
                <a:spcPts val="400"/>
              </a:spcBef>
              <a:buClr>
                <a:srgbClr val="0098A2"/>
              </a:buClr>
              <a:buFont typeface="Arial" charset="0"/>
              <a:buChar char="•"/>
            </a:pPr>
            <a:r>
              <a:rPr lang="en-US" i="1" dirty="0">
                <a:solidFill>
                  <a:schemeClr val="tx1"/>
                </a:solidFill>
                <a:latin typeface="Chivo" charset="0"/>
                <a:ea typeface="Chivo" charset="0"/>
                <a:cs typeface="Chivo" charset="0"/>
              </a:rPr>
              <a:t>Design Thinking</a:t>
            </a:r>
          </a:p>
          <a:p>
            <a:pPr marL="285750" lvl="0" indent="-285750">
              <a:lnSpc>
                <a:spcPct val="110000"/>
              </a:lnSpc>
              <a:spcBef>
                <a:spcPts val="400"/>
              </a:spcBef>
              <a:buClr>
                <a:srgbClr val="0098A2"/>
              </a:buClr>
              <a:buFont typeface="Arial" charset="0"/>
              <a:buChar char="•"/>
            </a:pPr>
            <a:r>
              <a:rPr lang="en-US" i="1" dirty="0">
                <a:solidFill>
                  <a:schemeClr val="tx1"/>
                </a:solidFill>
                <a:latin typeface="Chivo" charset="0"/>
                <a:ea typeface="Chivo" charset="0"/>
                <a:cs typeface="Chivo" charset="0"/>
              </a:rPr>
              <a:t>Design Sprints</a:t>
            </a:r>
          </a:p>
          <a:p>
            <a:pPr marL="285750" lvl="0" indent="-285750">
              <a:lnSpc>
                <a:spcPct val="110000"/>
              </a:lnSpc>
              <a:spcBef>
                <a:spcPts val="400"/>
              </a:spcBef>
              <a:buClr>
                <a:srgbClr val="0098A2"/>
              </a:buClr>
              <a:buFont typeface="Arial" charset="0"/>
              <a:buChar char="•"/>
            </a:pPr>
            <a:r>
              <a:rPr lang="en-US" i="1" dirty="0">
                <a:solidFill>
                  <a:schemeClr val="tx1"/>
                </a:solidFill>
                <a:latin typeface="Chivo" charset="0"/>
                <a:ea typeface="Chivo" charset="0"/>
                <a:cs typeface="Chivo" charset="0"/>
              </a:rPr>
              <a:t>Agile Development</a:t>
            </a:r>
          </a:p>
          <a:p>
            <a:pPr marL="285750" lvl="0" indent="-285750">
              <a:lnSpc>
                <a:spcPct val="110000"/>
              </a:lnSpc>
              <a:spcBef>
                <a:spcPts val="400"/>
              </a:spcBef>
              <a:buClr>
                <a:srgbClr val="0098A2"/>
              </a:buClr>
              <a:buFont typeface="Arial" charset="0"/>
              <a:buChar char="•"/>
            </a:pPr>
            <a:r>
              <a:rPr lang="en-US" i="1" dirty="0">
                <a:solidFill>
                  <a:schemeClr val="tx1"/>
                </a:solidFill>
                <a:latin typeface="Chivo" charset="0"/>
                <a:ea typeface="Chivo" charset="0"/>
                <a:cs typeface="Chivo" charset="0"/>
              </a:rPr>
              <a:t>Lean Manufacturing</a:t>
            </a:r>
          </a:p>
          <a:p>
            <a:pPr marL="285750" lvl="0" indent="-285750">
              <a:lnSpc>
                <a:spcPct val="110000"/>
              </a:lnSpc>
              <a:spcBef>
                <a:spcPts val="400"/>
              </a:spcBef>
              <a:buClr>
                <a:srgbClr val="0098A2"/>
              </a:buClr>
              <a:buFont typeface="Arial" charset="0"/>
              <a:buChar char="•"/>
            </a:pPr>
            <a:r>
              <a:rPr lang="en-US" i="1" dirty="0">
                <a:solidFill>
                  <a:schemeClr val="tx1"/>
                </a:solidFill>
                <a:latin typeface="Chivo" charset="0"/>
                <a:ea typeface="Chivo" charset="0"/>
                <a:cs typeface="Chivo" charset="0"/>
              </a:rPr>
              <a:t>Scenario Planning</a:t>
            </a:r>
          </a:p>
          <a:p>
            <a:pPr marL="285750" lvl="0" indent="-285750">
              <a:lnSpc>
                <a:spcPct val="110000"/>
              </a:lnSpc>
              <a:spcBef>
                <a:spcPts val="400"/>
              </a:spcBef>
              <a:buClr>
                <a:srgbClr val="0098A2"/>
              </a:buClr>
              <a:buFont typeface="Arial" charset="0"/>
              <a:buChar char="•"/>
            </a:pPr>
            <a:r>
              <a:rPr lang="en-US" i="1" dirty="0">
                <a:solidFill>
                  <a:schemeClr val="tx1"/>
                </a:solidFill>
                <a:latin typeface="Chivo" charset="0"/>
                <a:ea typeface="Chivo" charset="0"/>
                <a:cs typeface="Chivo" charset="0"/>
              </a:rPr>
              <a:t>Adaptive Leadership</a:t>
            </a:r>
          </a:p>
          <a:p>
            <a:pPr marL="285750" lvl="0" indent="-285750">
              <a:lnSpc>
                <a:spcPct val="110000"/>
              </a:lnSpc>
              <a:spcBef>
                <a:spcPts val="400"/>
              </a:spcBef>
              <a:buClr>
                <a:srgbClr val="0098A2"/>
              </a:buClr>
              <a:buFont typeface="Arial" charset="0"/>
              <a:buChar char="•"/>
            </a:pPr>
            <a:r>
              <a:rPr lang="en-US" i="1" dirty="0">
                <a:solidFill>
                  <a:schemeClr val="tx1"/>
                </a:solidFill>
                <a:latin typeface="Chivo" charset="0"/>
                <a:ea typeface="Chivo" charset="0"/>
                <a:cs typeface="Chivo" charset="0"/>
              </a:rPr>
              <a:t>Six Sigma, Etc.</a:t>
            </a:r>
          </a:p>
          <a:p>
            <a:pPr>
              <a:lnSpc>
                <a:spcPct val="110000"/>
              </a:lnSpc>
            </a:pPr>
            <a:r>
              <a:rPr lang="en-US" dirty="0">
                <a:solidFill>
                  <a:schemeClr val="tx1"/>
                </a:solidFill>
                <a:latin typeface="Chivo" charset="0"/>
                <a:ea typeface="Chivo" charset="0"/>
                <a:cs typeface="Chivo" charset="0"/>
              </a:rPr>
              <a:t>But these are more specific tools and tactics developed by organizations for (or from) particular applications in their work. HCD is a complimentary discipline which</a:t>
            </a:r>
            <a:br>
              <a:rPr lang="en-US" dirty="0">
                <a:solidFill>
                  <a:schemeClr val="tx1"/>
                </a:solidFill>
                <a:latin typeface="Chivo" charset="0"/>
                <a:ea typeface="Chivo" charset="0"/>
                <a:cs typeface="Chivo" charset="0"/>
              </a:rPr>
            </a:br>
            <a:r>
              <a:rPr lang="en-US" dirty="0">
                <a:solidFill>
                  <a:schemeClr val="tx1"/>
                </a:solidFill>
                <a:latin typeface="Chivo" charset="0"/>
                <a:ea typeface="Chivo" charset="0"/>
                <a:cs typeface="Chivo" charset="0"/>
              </a:rPr>
              <a:t>can include, but is not wholly defined by, these sorts</a:t>
            </a:r>
            <a:br>
              <a:rPr lang="en-US" dirty="0">
                <a:solidFill>
                  <a:schemeClr val="tx1"/>
                </a:solidFill>
                <a:latin typeface="Chivo" charset="0"/>
                <a:ea typeface="Chivo" charset="0"/>
                <a:cs typeface="Chivo" charset="0"/>
              </a:rPr>
            </a:br>
            <a:r>
              <a:rPr lang="en-US" dirty="0">
                <a:solidFill>
                  <a:schemeClr val="tx1"/>
                </a:solidFill>
                <a:latin typeface="Chivo" charset="0"/>
                <a:ea typeface="Chivo" charset="0"/>
                <a:cs typeface="Chivo" charset="0"/>
              </a:rPr>
              <a:t>of methods and mindsets.</a:t>
            </a:r>
            <a:endParaRPr lang="en-US" b="1" dirty="0">
              <a:solidFill>
                <a:schemeClr val="tx1"/>
              </a:solidFill>
              <a:latin typeface="Chivo" charset="0"/>
              <a:ea typeface="Chivo" charset="0"/>
              <a:cs typeface="Chivo" charset="0"/>
            </a:endParaRPr>
          </a:p>
        </p:txBody>
      </p:sp>
      <p:sp>
        <p:nvSpPr>
          <p:cNvPr id="7" name="Oval 6"/>
          <p:cNvSpPr/>
          <p:nvPr/>
        </p:nvSpPr>
        <p:spPr>
          <a:xfrm>
            <a:off x="6444229" y="2430368"/>
            <a:ext cx="1804622" cy="1804622"/>
          </a:xfrm>
          <a:prstGeom prst="ellipse">
            <a:avLst/>
          </a:prstGeom>
          <a:solidFill>
            <a:srgbClr val="FFAB40">
              <a:alpha val="50196"/>
            </a:srgbClr>
          </a:solidFill>
          <a:ln w="25400" cap="flat">
            <a:solidFill>
              <a:schemeClr val="accent4"/>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FFFFFF"/>
              </a:solidFill>
              <a:effectLst/>
              <a:uFillTx/>
              <a:latin typeface="Arial"/>
              <a:ea typeface="Arial"/>
              <a:cs typeface="Arial"/>
              <a:sym typeface="Arial"/>
            </a:endParaRPr>
          </a:p>
        </p:txBody>
      </p:sp>
      <p:sp>
        <p:nvSpPr>
          <p:cNvPr id="14" name="Oval 13"/>
          <p:cNvSpPr/>
          <p:nvPr/>
        </p:nvSpPr>
        <p:spPr>
          <a:xfrm>
            <a:off x="5577207" y="2430368"/>
            <a:ext cx="1804622" cy="1804622"/>
          </a:xfrm>
          <a:prstGeom prst="ellipse">
            <a:avLst/>
          </a:prstGeom>
          <a:solidFill>
            <a:srgbClr val="FFAB40">
              <a:alpha val="50196"/>
            </a:srgbClr>
          </a:solidFill>
          <a:ln w="25400" cap="flat">
            <a:solidFill>
              <a:schemeClr val="accent4"/>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FFFFFF"/>
              </a:solidFill>
              <a:effectLst/>
              <a:uFillTx/>
              <a:latin typeface="Arial"/>
              <a:ea typeface="Arial"/>
              <a:cs typeface="Arial"/>
              <a:sym typeface="Arial"/>
            </a:endParaRPr>
          </a:p>
        </p:txBody>
      </p:sp>
      <p:sp>
        <p:nvSpPr>
          <p:cNvPr id="8" name="What is innovation?:">
            <a:extLst>
              <a:ext uri="{FF2B5EF4-FFF2-40B4-BE49-F238E27FC236}">
                <a16:creationId xmlns:a16="http://schemas.microsoft.com/office/drawing/2014/main" id="{68354FF9-0B9E-A34C-A048-17E6C71F2089}"/>
              </a:ext>
            </a:extLst>
          </p:cNvPr>
          <p:cNvSpPr/>
          <p:nvPr/>
        </p:nvSpPr>
        <p:spPr>
          <a:xfrm>
            <a:off x="489200" y="670774"/>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Human-Centered Design</a:t>
            </a:r>
            <a:endParaRPr dirty="0">
              <a:solidFill>
                <a:srgbClr val="000000"/>
              </a:solidFill>
            </a:endParaRPr>
          </a:p>
        </p:txBody>
      </p:sp>
    </p:spTree>
    <p:extLst>
      <p:ext uri="{BB962C8B-B14F-4D97-AF65-F5344CB8AC3E}">
        <p14:creationId xmlns:p14="http://schemas.microsoft.com/office/powerpoint/2010/main" val="245176668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sp>
        <p:nvSpPr>
          <p:cNvPr id="6" name="What is design?">
            <a:extLst>
              <a:ext uri="{FF2B5EF4-FFF2-40B4-BE49-F238E27FC236}">
                <a16:creationId xmlns:a16="http://schemas.microsoft.com/office/drawing/2014/main" id="{5228B082-CA6C-6840-A7EE-F6F6557D142A}"/>
              </a:ext>
            </a:extLst>
          </p:cNvPr>
          <p:cNvSpPr>
            <a:spLocks noGrp="1"/>
          </p:cNvSpPr>
          <p:nvPr>
            <p:ph type="title"/>
          </p:nvPr>
        </p:nvSpPr>
        <p:spPr>
          <a:xfrm>
            <a:off x="2455199" y="593375"/>
            <a:ext cx="6377102" cy="763501"/>
          </a:xfrm>
          <a:prstGeom prst="rect">
            <a:avLst/>
          </a:prstGeom>
        </p:spPr>
        <p:txBody>
          <a:bodyPr/>
          <a:lstStyle>
            <a:lvl1pPr>
              <a:defRPr sz="3600" b="1">
                <a:latin typeface="+mn-lt"/>
                <a:ea typeface="+mn-ea"/>
                <a:cs typeface="+mn-cs"/>
                <a:sym typeface="Helvetica"/>
              </a:defRPr>
            </a:lvl1pPr>
          </a:lstStyle>
          <a:p>
            <a:r>
              <a:rPr lang="en-US" dirty="0"/>
              <a:t>HCD Process Diagrams</a:t>
            </a:r>
            <a:endParaRPr dirty="0"/>
          </a:p>
        </p:txBody>
      </p:sp>
      <p:sp>
        <p:nvSpPr>
          <p:cNvPr id="9" name="What is innovation?:">
            <a:extLst>
              <a:ext uri="{FF2B5EF4-FFF2-40B4-BE49-F238E27FC236}">
                <a16:creationId xmlns:a16="http://schemas.microsoft.com/office/drawing/2014/main" id="{DF09EEE1-29B3-8A49-9B69-F83B075BBA6A}"/>
              </a:ext>
            </a:extLst>
          </p:cNvPr>
          <p:cNvSpPr/>
          <p:nvPr/>
        </p:nvSpPr>
        <p:spPr>
          <a:xfrm>
            <a:off x="489200" y="670774"/>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Human-Centered Design</a:t>
            </a:r>
            <a:endParaRPr dirty="0">
              <a:solidFill>
                <a:srgbClr val="000000"/>
              </a:solidFill>
            </a:endParaRPr>
          </a:p>
        </p:txBody>
      </p:sp>
      <p:sp>
        <p:nvSpPr>
          <p:cNvPr id="8" name="Rectangle">
            <a:extLst>
              <a:ext uri="{FF2B5EF4-FFF2-40B4-BE49-F238E27FC236}">
                <a16:creationId xmlns:a16="http://schemas.microsoft.com/office/drawing/2014/main" id="{210835AE-A053-F44A-9D8A-8559C1C8944C}"/>
              </a:ext>
            </a:extLst>
          </p:cNvPr>
          <p:cNvSpPr/>
          <p:nvPr/>
        </p:nvSpPr>
        <p:spPr>
          <a:xfrm>
            <a:off x="0" y="1371866"/>
            <a:ext cx="9157811" cy="5486134"/>
          </a:xfrm>
          <a:prstGeom prst="rect">
            <a:avLst/>
          </a:prstGeom>
          <a:solidFill>
            <a:schemeClr val="tx1"/>
          </a:solidFill>
          <a:ln w="12700" cap="flat">
            <a:noFill/>
            <a:miter lim="400000"/>
          </a:ln>
          <a:effectLst/>
        </p:spPr>
        <p:txBody>
          <a:bodyPr wrap="square" lIns="45719" tIns="45719" rIns="45719" bIns="45719" numCol="1" anchor="ctr">
            <a:noAutofit/>
          </a:bodyPr>
          <a:lstStyle/>
          <a:p>
            <a:pPr>
              <a:defRPr>
                <a:solidFill>
                  <a:srgbClr val="000000"/>
                </a:solidFill>
              </a:defRPr>
            </a:pPr>
            <a:endParaRPr/>
          </a:p>
        </p:txBody>
      </p:sp>
      <p:sp>
        <p:nvSpPr>
          <p:cNvPr id="10" name="Right Triangle 9">
            <a:extLst>
              <a:ext uri="{FF2B5EF4-FFF2-40B4-BE49-F238E27FC236}">
                <a16:creationId xmlns:a16="http://schemas.microsoft.com/office/drawing/2014/main" id="{3E521CF2-B824-F848-9684-1C11EA88EFD9}"/>
              </a:ext>
            </a:extLst>
          </p:cNvPr>
          <p:cNvSpPr/>
          <p:nvPr/>
        </p:nvSpPr>
        <p:spPr>
          <a:xfrm rot="18900000">
            <a:off x="2660753" y="1171108"/>
            <a:ext cx="385186" cy="385186"/>
          </a:xfrm>
          <a:prstGeom prst="rtTriangle">
            <a:avLst/>
          </a:prstGeom>
          <a:solidFill>
            <a:srgbClr val="30303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pic>
        <p:nvPicPr>
          <p:cNvPr id="15" name="Picture 5" descr="Picture 5">
            <a:extLst>
              <a:ext uri="{FF2B5EF4-FFF2-40B4-BE49-F238E27FC236}">
                <a16:creationId xmlns:a16="http://schemas.microsoft.com/office/drawing/2014/main" id="{3A9D8271-5454-8A4D-9714-E85B74B80EE3}"/>
              </a:ext>
            </a:extLst>
          </p:cNvPr>
          <p:cNvPicPr>
            <a:picLocks noChangeAspect="1"/>
          </p:cNvPicPr>
          <p:nvPr/>
        </p:nvPicPr>
        <p:blipFill rotWithShape="1">
          <a:blip r:embed="rId3"/>
          <a:srcRect l="1461" t="3624" r="906"/>
          <a:stretch/>
        </p:blipFill>
        <p:spPr>
          <a:xfrm>
            <a:off x="685148" y="4216752"/>
            <a:ext cx="3575825" cy="2113325"/>
          </a:xfrm>
          <a:prstGeom prst="rect">
            <a:avLst/>
          </a:prstGeom>
          <a:ln w="12700">
            <a:miter lim="400000"/>
          </a:ln>
        </p:spPr>
      </p:pic>
      <p:pic>
        <p:nvPicPr>
          <p:cNvPr id="16" name="Picture 6" descr="Picture 6">
            <a:extLst>
              <a:ext uri="{FF2B5EF4-FFF2-40B4-BE49-F238E27FC236}">
                <a16:creationId xmlns:a16="http://schemas.microsoft.com/office/drawing/2014/main" id="{F736A04F-3862-C04D-96A3-109F59F6D9EE}"/>
              </a:ext>
            </a:extLst>
          </p:cNvPr>
          <p:cNvPicPr>
            <a:picLocks noChangeAspect="1"/>
          </p:cNvPicPr>
          <p:nvPr/>
        </p:nvPicPr>
        <p:blipFill>
          <a:blip r:embed="rId4"/>
          <a:stretch>
            <a:fillRect/>
          </a:stretch>
        </p:blipFill>
        <p:spPr>
          <a:xfrm>
            <a:off x="4288018" y="3233569"/>
            <a:ext cx="4509135" cy="3454400"/>
          </a:xfrm>
          <a:prstGeom prst="rect">
            <a:avLst/>
          </a:prstGeom>
          <a:ln w="12700">
            <a:miter lim="400000"/>
          </a:ln>
        </p:spPr>
      </p:pic>
      <p:pic>
        <p:nvPicPr>
          <p:cNvPr id="17" name="Picture 7" descr="Picture 7">
            <a:extLst>
              <a:ext uri="{FF2B5EF4-FFF2-40B4-BE49-F238E27FC236}">
                <a16:creationId xmlns:a16="http://schemas.microsoft.com/office/drawing/2014/main" id="{2D55567D-3F91-6245-8D2E-9FBDE28C99D4}"/>
              </a:ext>
            </a:extLst>
          </p:cNvPr>
          <p:cNvPicPr>
            <a:picLocks noChangeAspect="1"/>
          </p:cNvPicPr>
          <p:nvPr/>
        </p:nvPicPr>
        <p:blipFill>
          <a:blip r:embed="rId5"/>
          <a:stretch>
            <a:fillRect/>
          </a:stretch>
        </p:blipFill>
        <p:spPr>
          <a:xfrm>
            <a:off x="449273" y="1907910"/>
            <a:ext cx="3970404" cy="1817648"/>
          </a:xfrm>
          <a:prstGeom prst="rect">
            <a:avLst/>
          </a:prstGeom>
          <a:ln w="12700">
            <a:miter lim="400000"/>
          </a:ln>
        </p:spPr>
      </p:pic>
      <p:grpSp>
        <p:nvGrpSpPr>
          <p:cNvPr id="3" name="Group 2">
            <a:extLst>
              <a:ext uri="{FF2B5EF4-FFF2-40B4-BE49-F238E27FC236}">
                <a16:creationId xmlns:a16="http://schemas.microsoft.com/office/drawing/2014/main" id="{88249791-DE8D-2440-A3BE-8F9D1677F642}"/>
              </a:ext>
            </a:extLst>
          </p:cNvPr>
          <p:cNvGrpSpPr/>
          <p:nvPr/>
        </p:nvGrpSpPr>
        <p:grpSpPr>
          <a:xfrm>
            <a:off x="5024696" y="1990675"/>
            <a:ext cx="3221234" cy="1223373"/>
            <a:chOff x="4975709" y="1990675"/>
            <a:chExt cx="3623736" cy="1376237"/>
          </a:xfrm>
        </p:grpSpPr>
        <p:pic>
          <p:nvPicPr>
            <p:cNvPr id="18" name="Picture 9" descr="Picture 9">
              <a:extLst>
                <a:ext uri="{FF2B5EF4-FFF2-40B4-BE49-F238E27FC236}">
                  <a16:creationId xmlns:a16="http://schemas.microsoft.com/office/drawing/2014/main" id="{B1220FC7-8E75-5B44-A765-A3EAC57208BF}"/>
                </a:ext>
              </a:extLst>
            </p:cNvPr>
            <p:cNvPicPr>
              <a:picLocks noChangeAspect="1"/>
            </p:cNvPicPr>
            <p:nvPr/>
          </p:nvPicPr>
          <p:blipFill rotWithShape="1">
            <a:blip r:embed="rId6"/>
            <a:srcRect t="15189" b="14154"/>
            <a:stretch/>
          </p:blipFill>
          <p:spPr>
            <a:xfrm>
              <a:off x="4975710" y="1990675"/>
              <a:ext cx="3623735" cy="1376237"/>
            </a:xfrm>
            <a:prstGeom prst="rect">
              <a:avLst/>
            </a:prstGeom>
            <a:ln w="12700">
              <a:miter lim="400000"/>
            </a:ln>
          </p:spPr>
        </p:pic>
        <p:pic>
          <p:nvPicPr>
            <p:cNvPr id="19" name="Picture 9" descr="Picture 9">
              <a:extLst>
                <a:ext uri="{FF2B5EF4-FFF2-40B4-BE49-F238E27FC236}">
                  <a16:creationId xmlns:a16="http://schemas.microsoft.com/office/drawing/2014/main" id="{180AB77F-ED89-914B-A8B7-F261492CC8C2}"/>
                </a:ext>
              </a:extLst>
            </p:cNvPr>
            <p:cNvPicPr>
              <a:picLocks noChangeAspect="1"/>
            </p:cNvPicPr>
            <p:nvPr/>
          </p:nvPicPr>
          <p:blipFill rotWithShape="1">
            <a:blip r:embed="rId6"/>
            <a:srcRect b="95208"/>
            <a:stretch/>
          </p:blipFill>
          <p:spPr>
            <a:xfrm>
              <a:off x="4975710" y="1990675"/>
              <a:ext cx="3623735" cy="93329"/>
            </a:xfrm>
            <a:prstGeom prst="rect">
              <a:avLst/>
            </a:prstGeom>
            <a:ln w="12700">
              <a:miter lim="400000"/>
            </a:ln>
          </p:spPr>
        </p:pic>
        <p:pic>
          <p:nvPicPr>
            <p:cNvPr id="20" name="Picture 9" descr="Picture 9">
              <a:extLst>
                <a:ext uri="{FF2B5EF4-FFF2-40B4-BE49-F238E27FC236}">
                  <a16:creationId xmlns:a16="http://schemas.microsoft.com/office/drawing/2014/main" id="{598012A2-5121-7D48-8B3B-BA4591036E97}"/>
                </a:ext>
              </a:extLst>
            </p:cNvPr>
            <p:cNvPicPr>
              <a:picLocks noChangeAspect="1"/>
            </p:cNvPicPr>
            <p:nvPr/>
          </p:nvPicPr>
          <p:blipFill rotWithShape="1">
            <a:blip r:embed="rId6"/>
            <a:srcRect t="92945"/>
            <a:stretch/>
          </p:blipFill>
          <p:spPr>
            <a:xfrm>
              <a:off x="4975709" y="3229502"/>
              <a:ext cx="3623735" cy="137410"/>
            </a:xfrm>
            <a:prstGeom prst="rect">
              <a:avLst/>
            </a:prstGeom>
            <a:ln w="12700">
              <a:miter lim="400000"/>
            </a:ln>
          </p:spPr>
        </p:pic>
      </p:grpSp>
    </p:spTree>
    <p:extLst>
      <p:ext uri="{BB962C8B-B14F-4D97-AF65-F5344CB8AC3E}">
        <p14:creationId xmlns:p14="http://schemas.microsoft.com/office/powerpoint/2010/main" val="2406548841"/>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sp>
        <p:nvSpPr>
          <p:cNvPr id="6" name="What is design?">
            <a:extLst>
              <a:ext uri="{FF2B5EF4-FFF2-40B4-BE49-F238E27FC236}">
                <a16:creationId xmlns:a16="http://schemas.microsoft.com/office/drawing/2014/main" id="{5228B082-CA6C-6840-A7EE-F6F6557D142A}"/>
              </a:ext>
            </a:extLst>
          </p:cNvPr>
          <p:cNvSpPr>
            <a:spLocks noGrp="1"/>
          </p:cNvSpPr>
          <p:nvPr>
            <p:ph type="title"/>
          </p:nvPr>
        </p:nvSpPr>
        <p:spPr>
          <a:xfrm>
            <a:off x="2455199" y="593375"/>
            <a:ext cx="6377102" cy="763501"/>
          </a:xfrm>
          <a:prstGeom prst="rect">
            <a:avLst/>
          </a:prstGeom>
        </p:spPr>
        <p:txBody>
          <a:bodyPr/>
          <a:lstStyle>
            <a:lvl1pPr>
              <a:defRPr sz="3600" b="1">
                <a:latin typeface="+mn-lt"/>
                <a:ea typeface="+mn-ea"/>
                <a:cs typeface="+mn-cs"/>
                <a:sym typeface="Helvetica"/>
              </a:defRPr>
            </a:lvl1pPr>
          </a:lstStyle>
          <a:p>
            <a:r>
              <a:rPr lang="en-US" dirty="0"/>
              <a:t>HCD Process Diagrams</a:t>
            </a:r>
            <a:endParaRPr dirty="0"/>
          </a:p>
        </p:txBody>
      </p:sp>
      <p:sp>
        <p:nvSpPr>
          <p:cNvPr id="9" name="What is innovation?:">
            <a:extLst>
              <a:ext uri="{FF2B5EF4-FFF2-40B4-BE49-F238E27FC236}">
                <a16:creationId xmlns:a16="http://schemas.microsoft.com/office/drawing/2014/main" id="{DF09EEE1-29B3-8A49-9B69-F83B075BBA6A}"/>
              </a:ext>
            </a:extLst>
          </p:cNvPr>
          <p:cNvSpPr/>
          <p:nvPr/>
        </p:nvSpPr>
        <p:spPr>
          <a:xfrm>
            <a:off x="489200" y="670774"/>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Human-Centered Design</a:t>
            </a:r>
            <a:endParaRPr dirty="0">
              <a:solidFill>
                <a:srgbClr val="000000"/>
              </a:solidFill>
            </a:endParaRPr>
          </a:p>
        </p:txBody>
      </p:sp>
      <p:sp>
        <p:nvSpPr>
          <p:cNvPr id="8" name="Rectangle">
            <a:extLst>
              <a:ext uri="{FF2B5EF4-FFF2-40B4-BE49-F238E27FC236}">
                <a16:creationId xmlns:a16="http://schemas.microsoft.com/office/drawing/2014/main" id="{210835AE-A053-F44A-9D8A-8559C1C8944C}"/>
              </a:ext>
            </a:extLst>
          </p:cNvPr>
          <p:cNvSpPr/>
          <p:nvPr/>
        </p:nvSpPr>
        <p:spPr>
          <a:xfrm>
            <a:off x="0" y="1371866"/>
            <a:ext cx="9157811" cy="5486134"/>
          </a:xfrm>
          <a:prstGeom prst="rect">
            <a:avLst/>
          </a:prstGeom>
          <a:solidFill>
            <a:schemeClr val="tx1"/>
          </a:solidFill>
          <a:ln w="12700" cap="flat">
            <a:noFill/>
            <a:miter lim="400000"/>
          </a:ln>
          <a:effectLst/>
        </p:spPr>
        <p:txBody>
          <a:bodyPr wrap="square" lIns="45719" tIns="45719" rIns="45719" bIns="45719" numCol="1" anchor="ctr">
            <a:noAutofit/>
          </a:bodyPr>
          <a:lstStyle/>
          <a:p>
            <a:pPr>
              <a:defRPr>
                <a:solidFill>
                  <a:srgbClr val="000000"/>
                </a:solidFill>
              </a:defRPr>
            </a:pPr>
            <a:endParaRPr/>
          </a:p>
        </p:txBody>
      </p:sp>
      <p:pic>
        <p:nvPicPr>
          <p:cNvPr id="14" name="HCD_Process_diagram.jpg" descr="HCD_Process_diagram.jpg">
            <a:extLst>
              <a:ext uri="{FF2B5EF4-FFF2-40B4-BE49-F238E27FC236}">
                <a16:creationId xmlns:a16="http://schemas.microsoft.com/office/drawing/2014/main" id="{F9E092CE-C27D-2B40-8263-7C40423F7025}"/>
              </a:ext>
            </a:extLst>
          </p:cNvPr>
          <p:cNvPicPr>
            <a:picLocks noChangeAspect="1"/>
          </p:cNvPicPr>
          <p:nvPr/>
        </p:nvPicPr>
        <p:blipFill rotWithShape="1">
          <a:blip r:embed="rId3"/>
          <a:srcRect t="19907" b="2048"/>
          <a:stretch/>
        </p:blipFill>
        <p:spPr>
          <a:xfrm>
            <a:off x="326571" y="1599572"/>
            <a:ext cx="8490858" cy="5030722"/>
          </a:xfrm>
          <a:prstGeom prst="rect">
            <a:avLst/>
          </a:prstGeom>
          <a:ln w="12700">
            <a:miter lim="400000"/>
          </a:ln>
        </p:spPr>
      </p:pic>
      <p:sp>
        <p:nvSpPr>
          <p:cNvPr id="10" name="Right Triangle 9">
            <a:extLst>
              <a:ext uri="{FF2B5EF4-FFF2-40B4-BE49-F238E27FC236}">
                <a16:creationId xmlns:a16="http://schemas.microsoft.com/office/drawing/2014/main" id="{3E521CF2-B824-F848-9684-1C11EA88EFD9}"/>
              </a:ext>
            </a:extLst>
          </p:cNvPr>
          <p:cNvSpPr/>
          <p:nvPr/>
        </p:nvSpPr>
        <p:spPr>
          <a:xfrm rot="18900000">
            <a:off x="2660753" y="1171108"/>
            <a:ext cx="385186" cy="385186"/>
          </a:xfrm>
          <a:prstGeom prst="rtTriangle">
            <a:avLst/>
          </a:prstGeom>
          <a:solidFill>
            <a:srgbClr val="30303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Tree>
    <p:extLst>
      <p:ext uri="{BB962C8B-B14F-4D97-AF65-F5344CB8AC3E}">
        <p14:creationId xmlns:p14="http://schemas.microsoft.com/office/powerpoint/2010/main" val="403757976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sp>
        <p:nvSpPr>
          <p:cNvPr id="356" name="Line"/>
          <p:cNvSpPr/>
          <p:nvPr/>
        </p:nvSpPr>
        <p:spPr>
          <a:xfrm flipH="1">
            <a:off x="2264849" y="788173"/>
            <a:ext cx="1" cy="5417703"/>
          </a:xfrm>
          <a:prstGeom prst="line">
            <a:avLst/>
          </a:prstGeom>
          <a:ln>
            <a:solidFill>
              <a:srgbClr val="CCEAEC"/>
            </a:solidFill>
          </a:ln>
        </p:spPr>
        <p:txBody>
          <a:bodyPr lIns="45718" tIns="45718" rIns="45718" bIns="45718"/>
          <a:lstStyle/>
          <a:p>
            <a:pPr>
              <a:defRPr>
                <a:solidFill>
                  <a:srgbClr val="FFFFFF"/>
                </a:solidFill>
              </a:defRPr>
            </a:pPr>
            <a:endParaRPr/>
          </a:p>
        </p:txBody>
      </p:sp>
      <p:pic>
        <p:nvPicPr>
          <p:cNvPr id="360" name="IMG_5524.jpg" descr="IMG_5524.jpg"/>
          <p:cNvPicPr>
            <a:picLocks noChangeAspect="1"/>
          </p:cNvPicPr>
          <p:nvPr/>
        </p:nvPicPr>
        <p:blipFill>
          <a:blip r:embed="rId3"/>
          <a:srcRect b="2807"/>
          <a:stretch>
            <a:fillRect/>
          </a:stretch>
        </p:blipFill>
        <p:spPr>
          <a:xfrm>
            <a:off x="-20255" y="4414833"/>
            <a:ext cx="3697890" cy="2442762"/>
          </a:xfrm>
          <a:prstGeom prst="rect">
            <a:avLst/>
          </a:prstGeom>
          <a:ln w="12700">
            <a:miter lim="400000"/>
          </a:ln>
        </p:spPr>
      </p:pic>
      <p:pic>
        <p:nvPicPr>
          <p:cNvPr id="362" name="5 IMAGE IMAGE OF WORKSHOP IN AMAZONAS.jpg" descr="5 IMAGE IMAGE OF WORKSHOP IN AMAZONAS.jpg"/>
          <p:cNvPicPr>
            <a:picLocks noChangeAspect="1"/>
          </p:cNvPicPr>
          <p:nvPr/>
        </p:nvPicPr>
        <p:blipFill>
          <a:blip r:embed="rId4"/>
          <a:srcRect r="753" b="2807"/>
          <a:stretch>
            <a:fillRect/>
          </a:stretch>
        </p:blipFill>
        <p:spPr>
          <a:xfrm>
            <a:off x="2284057" y="4407789"/>
            <a:ext cx="4741418" cy="2449805"/>
          </a:xfrm>
          <a:prstGeom prst="rect">
            <a:avLst/>
          </a:prstGeom>
          <a:ln w="12700">
            <a:miter lim="400000"/>
          </a:ln>
        </p:spPr>
      </p:pic>
      <p:sp>
        <p:nvSpPr>
          <p:cNvPr id="358" name="Let’s get to know each other."/>
          <p:cNvSpPr txBox="1">
            <a:spLocks noGrp="1"/>
          </p:cNvSpPr>
          <p:nvPr>
            <p:ph type="title"/>
          </p:nvPr>
        </p:nvSpPr>
        <p:spPr>
          <a:xfrm>
            <a:off x="2455199" y="593376"/>
            <a:ext cx="6377003" cy="1376102"/>
          </a:xfrm>
          <a:prstGeom prst="rect">
            <a:avLst/>
          </a:prstGeom>
        </p:spPr>
        <p:txBody>
          <a:bodyPr/>
          <a:lstStyle/>
          <a:p>
            <a:pPr>
              <a:defRPr sz="3600" b="1">
                <a:latin typeface="+mj-lt"/>
                <a:ea typeface="+mj-ea"/>
                <a:cs typeface="+mj-cs"/>
                <a:sym typeface="Helvetica"/>
              </a:defRPr>
            </a:pPr>
            <a:r>
              <a:rPr dirty="0">
                <a:solidFill>
                  <a:schemeClr val="tx1"/>
                </a:solidFill>
              </a:rPr>
              <a:t>A process greater than</a:t>
            </a:r>
            <a:br>
              <a:rPr dirty="0">
                <a:solidFill>
                  <a:schemeClr val="tx1"/>
                </a:solidFill>
              </a:rPr>
            </a:br>
            <a:r>
              <a:rPr dirty="0">
                <a:solidFill>
                  <a:schemeClr val="tx1"/>
                </a:solidFill>
              </a:rPr>
              <a:t>the sum of its products</a:t>
            </a:r>
          </a:p>
        </p:txBody>
      </p:sp>
      <p:pic>
        <p:nvPicPr>
          <p:cNvPr id="361" name="IMG_1124.jpg" descr="IMG_1124.jpg"/>
          <p:cNvPicPr>
            <a:picLocks noChangeAspect="1"/>
          </p:cNvPicPr>
          <p:nvPr/>
        </p:nvPicPr>
        <p:blipFill>
          <a:blip r:embed="rId5"/>
          <a:srcRect r="3444"/>
          <a:stretch>
            <a:fillRect/>
          </a:stretch>
        </p:blipFill>
        <p:spPr>
          <a:xfrm>
            <a:off x="6920787" y="4414832"/>
            <a:ext cx="2223213" cy="2457499"/>
          </a:xfrm>
          <a:prstGeom prst="rect">
            <a:avLst/>
          </a:prstGeom>
          <a:ln w="12700">
            <a:miter lim="400000"/>
          </a:ln>
        </p:spPr>
      </p:pic>
      <p:sp>
        <p:nvSpPr>
          <p:cNvPr id="12" name="Please tell us:…">
            <a:extLst>
              <a:ext uri="{FF2B5EF4-FFF2-40B4-BE49-F238E27FC236}">
                <a16:creationId xmlns:a16="http://schemas.microsoft.com/office/drawing/2014/main" id="{C04C5CDF-6B6B-EE45-90FD-D8BCC19F0EE2}"/>
              </a:ext>
            </a:extLst>
          </p:cNvPr>
          <p:cNvSpPr txBox="1">
            <a:spLocks noGrp="1"/>
          </p:cNvSpPr>
          <p:nvPr>
            <p:ph type="body" sz="half" idx="1"/>
          </p:nvPr>
        </p:nvSpPr>
        <p:spPr>
          <a:xfrm>
            <a:off x="2455098" y="2067451"/>
            <a:ext cx="6377104" cy="2424462"/>
          </a:xfrm>
          <a:prstGeom prst="rect">
            <a:avLst/>
          </a:prstGeom>
        </p:spPr>
        <p:txBody>
          <a:bodyPr wrap="none">
            <a:noAutofit/>
          </a:bodyPr>
          <a:lstStyle/>
          <a:p>
            <a:pPr>
              <a:defRPr>
                <a:solidFill>
                  <a:srgbClr val="FFFFFF"/>
                </a:solidFill>
                <a:latin typeface="Chivo"/>
                <a:ea typeface="Chivo"/>
                <a:cs typeface="Chivo"/>
                <a:sym typeface="Chivo"/>
              </a:defRPr>
            </a:pPr>
            <a:r>
              <a:rPr lang="en-US" dirty="0">
                <a:latin typeface="Helvetica" pitchFamily="2" charset="0"/>
              </a:rPr>
              <a:t>HCD offers a (relatively) new orientation towards design </a:t>
            </a:r>
            <a:br>
              <a:rPr lang="en-US" dirty="0">
                <a:latin typeface="Helvetica" pitchFamily="2" charset="0"/>
              </a:rPr>
            </a:br>
            <a:r>
              <a:rPr lang="en-US" dirty="0">
                <a:solidFill>
                  <a:srgbClr val="FAA619"/>
                </a:solidFill>
                <a:latin typeface="Helvetica" pitchFamily="2" charset="0"/>
              </a:rPr>
              <a:t>characterized less by its products than its processes. </a:t>
            </a:r>
            <a:br>
              <a:rPr lang="en-US" dirty="0">
                <a:latin typeface="Helvetica" pitchFamily="2" charset="0"/>
              </a:rPr>
            </a:br>
            <a:r>
              <a:rPr lang="en-US" dirty="0">
                <a:latin typeface="Helvetica" pitchFamily="2" charset="0"/>
              </a:rPr>
              <a:t>It’s not about predefined material outcomes. It is about </a:t>
            </a:r>
            <a:br>
              <a:rPr lang="en-US" dirty="0">
                <a:latin typeface="Helvetica" pitchFamily="2" charset="0"/>
              </a:rPr>
            </a:br>
            <a:r>
              <a:rPr lang="en-US" dirty="0">
                <a:solidFill>
                  <a:srgbClr val="FAA619"/>
                </a:solidFill>
                <a:latin typeface="Helvetica" pitchFamily="2" charset="0"/>
              </a:rPr>
              <a:t>solving problems, creating opportunities, and meeting needs.</a:t>
            </a:r>
          </a:p>
          <a:p>
            <a:pPr>
              <a:defRPr>
                <a:solidFill>
                  <a:srgbClr val="FFFFFF"/>
                </a:solidFill>
                <a:latin typeface="Chivo"/>
                <a:ea typeface="Chivo"/>
                <a:cs typeface="Chivo"/>
                <a:sym typeface="Chivo"/>
              </a:defRPr>
            </a:pPr>
            <a:endParaRPr lang="en-US" dirty="0">
              <a:latin typeface="Helvetica" pitchFamily="2" charset="0"/>
            </a:endParaRPr>
          </a:p>
        </p:txBody>
      </p:sp>
      <p:sp>
        <p:nvSpPr>
          <p:cNvPr id="9" name="What is innovation?:">
            <a:extLst>
              <a:ext uri="{FF2B5EF4-FFF2-40B4-BE49-F238E27FC236}">
                <a16:creationId xmlns:a16="http://schemas.microsoft.com/office/drawing/2014/main" id="{1EFAFBC4-F9E6-2A47-ABD1-7CBA0C05710A}"/>
              </a:ext>
            </a:extLst>
          </p:cNvPr>
          <p:cNvSpPr/>
          <p:nvPr/>
        </p:nvSpPr>
        <p:spPr>
          <a:xfrm>
            <a:off x="489200" y="670774"/>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Human-Centered Design</a:t>
            </a:r>
            <a:endParaRPr dirty="0">
              <a:solidFill>
                <a:srgbClr val="000000"/>
              </a:solidFill>
            </a:endParaRPr>
          </a:p>
        </p:txBody>
      </p:sp>
    </p:spTree>
    <p:extLst>
      <p:ext uri="{BB962C8B-B14F-4D97-AF65-F5344CB8AC3E}">
        <p14:creationId xmlns:p14="http://schemas.microsoft.com/office/powerpoint/2010/main" val="233518890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sp>
        <p:nvSpPr>
          <p:cNvPr id="367" name="Let’s get to know each other."/>
          <p:cNvSpPr txBox="1">
            <a:spLocks noGrp="1"/>
          </p:cNvSpPr>
          <p:nvPr>
            <p:ph type="title"/>
          </p:nvPr>
        </p:nvSpPr>
        <p:spPr>
          <a:xfrm>
            <a:off x="2455199" y="593375"/>
            <a:ext cx="6377003" cy="880699"/>
          </a:xfrm>
          <a:prstGeom prst="rect">
            <a:avLst/>
          </a:prstGeom>
        </p:spPr>
        <p:txBody>
          <a:bodyPr/>
          <a:lstStyle>
            <a:lvl1pPr>
              <a:defRPr sz="3600" b="1">
                <a:solidFill>
                  <a:schemeClr val="accent4"/>
                </a:solidFill>
                <a:latin typeface="+mj-lt"/>
                <a:ea typeface="+mj-ea"/>
                <a:cs typeface="+mj-cs"/>
                <a:sym typeface="Helvetica"/>
              </a:defRPr>
            </a:lvl1pPr>
          </a:lstStyle>
          <a:p>
            <a:r>
              <a:rPr dirty="0">
                <a:solidFill>
                  <a:schemeClr val="tx1"/>
                </a:solidFill>
              </a:rPr>
              <a:t>Innovation in government</a:t>
            </a:r>
          </a:p>
        </p:txBody>
      </p:sp>
      <p:pic>
        <p:nvPicPr>
          <p:cNvPr id="368" name="Picture 2" descr="Picture 2"/>
          <p:cNvPicPr>
            <a:picLocks noChangeAspect="1"/>
          </p:cNvPicPr>
          <p:nvPr/>
        </p:nvPicPr>
        <p:blipFill>
          <a:blip r:embed="rId3"/>
          <a:srcRect l="12875" r="14254"/>
          <a:stretch>
            <a:fillRect/>
          </a:stretch>
        </p:blipFill>
        <p:spPr>
          <a:xfrm>
            <a:off x="2586711" y="4932912"/>
            <a:ext cx="2398856" cy="1913954"/>
          </a:xfrm>
          <a:prstGeom prst="rect">
            <a:avLst/>
          </a:prstGeom>
          <a:ln w="12700">
            <a:miter lim="400000"/>
          </a:ln>
        </p:spPr>
      </p:pic>
      <p:pic>
        <p:nvPicPr>
          <p:cNvPr id="369" name="Picture 3" descr="Picture 3"/>
          <p:cNvPicPr>
            <a:picLocks noChangeAspect="1"/>
          </p:cNvPicPr>
          <p:nvPr/>
        </p:nvPicPr>
        <p:blipFill>
          <a:blip r:embed="rId4"/>
          <a:srcRect r="4550"/>
          <a:stretch>
            <a:fillRect/>
          </a:stretch>
        </p:blipFill>
        <p:spPr>
          <a:xfrm>
            <a:off x="2577786" y="3212806"/>
            <a:ext cx="2396835" cy="1720107"/>
          </a:xfrm>
          <a:prstGeom prst="rect">
            <a:avLst/>
          </a:prstGeom>
          <a:ln w="12700">
            <a:miter lim="400000"/>
          </a:ln>
        </p:spPr>
      </p:pic>
      <p:pic>
        <p:nvPicPr>
          <p:cNvPr id="370" name="Picture 4" descr="Picture 4"/>
          <p:cNvPicPr>
            <a:picLocks noChangeAspect="1"/>
          </p:cNvPicPr>
          <p:nvPr/>
        </p:nvPicPr>
        <p:blipFill>
          <a:blip r:embed="rId5"/>
          <a:srcRect l="18829" t="14763" r="12812" b="4570"/>
          <a:stretch>
            <a:fillRect/>
          </a:stretch>
        </p:blipFill>
        <p:spPr>
          <a:xfrm>
            <a:off x="4965693" y="3212806"/>
            <a:ext cx="2063578" cy="3645194"/>
          </a:xfrm>
          <a:prstGeom prst="rect">
            <a:avLst/>
          </a:prstGeom>
          <a:ln w="12700">
            <a:miter lim="400000"/>
          </a:ln>
        </p:spPr>
      </p:pic>
      <p:pic>
        <p:nvPicPr>
          <p:cNvPr id="371" name="Picture 16" descr="Picture 16"/>
          <p:cNvPicPr>
            <a:picLocks noChangeAspect="1"/>
          </p:cNvPicPr>
          <p:nvPr/>
        </p:nvPicPr>
        <p:blipFill>
          <a:blip r:embed="rId6"/>
          <a:srcRect l="28404" t="398" r="39030"/>
          <a:stretch>
            <a:fillRect/>
          </a:stretch>
        </p:blipFill>
        <p:spPr>
          <a:xfrm>
            <a:off x="7040217" y="3212801"/>
            <a:ext cx="2103783" cy="3619599"/>
          </a:xfrm>
          <a:prstGeom prst="rect">
            <a:avLst/>
          </a:prstGeom>
          <a:ln w="12700">
            <a:miter lim="400000"/>
          </a:ln>
        </p:spPr>
      </p:pic>
      <p:sp>
        <p:nvSpPr>
          <p:cNvPr id="373" name="Please tell us:…"/>
          <p:cNvSpPr txBox="1">
            <a:spLocks noGrp="1"/>
          </p:cNvSpPr>
          <p:nvPr>
            <p:ph type="body" sz="quarter" idx="1"/>
          </p:nvPr>
        </p:nvSpPr>
        <p:spPr>
          <a:xfrm>
            <a:off x="2455098" y="1469419"/>
            <a:ext cx="6377104" cy="1743382"/>
          </a:xfrm>
          <a:prstGeom prst="rect">
            <a:avLst/>
          </a:prstGeom>
        </p:spPr>
        <p:txBody>
          <a:bodyPr/>
          <a:lstStyle>
            <a:lvl1pPr>
              <a:defRPr>
                <a:solidFill>
                  <a:srgbClr val="FFFFFF"/>
                </a:solidFill>
                <a:latin typeface="Chivo"/>
                <a:ea typeface="Chivo"/>
                <a:cs typeface="Chivo"/>
                <a:sym typeface="Chivo"/>
              </a:defRPr>
            </a:lvl1pPr>
          </a:lstStyle>
          <a:p>
            <a:r>
              <a:rPr dirty="0">
                <a:latin typeface="+mj-lt"/>
              </a:rPr>
              <a:t>Although it arose largely from private industry, HCD is </a:t>
            </a:r>
            <a:r>
              <a:rPr dirty="0">
                <a:solidFill>
                  <a:srgbClr val="FAA619"/>
                </a:solidFill>
                <a:latin typeface="+mj-lt"/>
              </a:rPr>
              <a:t>uniquely suited to the work of government, </a:t>
            </a:r>
            <a:r>
              <a:rPr dirty="0">
                <a:latin typeface="+mj-lt"/>
              </a:rPr>
              <a:t>where serving people’s needs is both good policy and sound strategy.</a:t>
            </a:r>
          </a:p>
        </p:txBody>
      </p:sp>
      <p:sp>
        <p:nvSpPr>
          <p:cNvPr id="374" name="Line"/>
          <p:cNvSpPr/>
          <p:nvPr/>
        </p:nvSpPr>
        <p:spPr>
          <a:xfrm flipH="1">
            <a:off x="2264849" y="788171"/>
            <a:ext cx="1" cy="5417707"/>
          </a:xfrm>
          <a:prstGeom prst="line">
            <a:avLst/>
          </a:prstGeom>
          <a:ln>
            <a:solidFill>
              <a:srgbClr val="CCEAEC"/>
            </a:solidFill>
            <a:bevel/>
          </a:ln>
        </p:spPr>
        <p:txBody>
          <a:bodyPr lIns="45718" tIns="45718" rIns="45718" bIns="45718"/>
          <a:lstStyle/>
          <a:p>
            <a:pPr>
              <a:defRPr>
                <a:solidFill>
                  <a:srgbClr val="FFFFFF"/>
                </a:solidFill>
              </a:defRPr>
            </a:pPr>
            <a:endParaRPr/>
          </a:p>
        </p:txBody>
      </p:sp>
      <p:pic>
        <p:nvPicPr>
          <p:cNvPr id="375" name="Picture 7" descr="Picture 7"/>
          <p:cNvPicPr>
            <a:picLocks noChangeAspect="1"/>
          </p:cNvPicPr>
          <p:nvPr/>
        </p:nvPicPr>
        <p:blipFill>
          <a:blip r:embed="rId7"/>
          <a:stretch>
            <a:fillRect/>
          </a:stretch>
        </p:blipFill>
        <p:spPr>
          <a:xfrm>
            <a:off x="0" y="4941380"/>
            <a:ext cx="2575766" cy="1929137"/>
          </a:xfrm>
          <a:prstGeom prst="rect">
            <a:avLst/>
          </a:prstGeom>
          <a:ln w="12700">
            <a:miter lim="400000"/>
          </a:ln>
        </p:spPr>
      </p:pic>
      <p:pic>
        <p:nvPicPr>
          <p:cNvPr id="376" name="Picture 11" descr="Picture 11"/>
          <p:cNvPicPr>
            <a:picLocks noChangeAspect="1"/>
          </p:cNvPicPr>
          <p:nvPr/>
        </p:nvPicPr>
        <p:blipFill>
          <a:blip r:embed="rId8"/>
          <a:srcRect r="19205"/>
          <a:stretch>
            <a:fillRect/>
          </a:stretch>
        </p:blipFill>
        <p:spPr>
          <a:xfrm>
            <a:off x="0" y="3212805"/>
            <a:ext cx="2575765" cy="1728577"/>
          </a:xfrm>
          <a:prstGeom prst="rect">
            <a:avLst/>
          </a:prstGeom>
          <a:ln w="12700">
            <a:miter lim="400000"/>
          </a:ln>
        </p:spPr>
      </p:pic>
      <p:sp>
        <p:nvSpPr>
          <p:cNvPr id="12" name="What is innovation?:">
            <a:extLst>
              <a:ext uri="{FF2B5EF4-FFF2-40B4-BE49-F238E27FC236}">
                <a16:creationId xmlns:a16="http://schemas.microsoft.com/office/drawing/2014/main" id="{2F41D8B9-A8E4-7245-8887-17892BD985B1}"/>
              </a:ext>
            </a:extLst>
          </p:cNvPr>
          <p:cNvSpPr/>
          <p:nvPr/>
        </p:nvSpPr>
        <p:spPr>
          <a:xfrm>
            <a:off x="489200" y="670774"/>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Human-Centered Design</a:t>
            </a:r>
            <a:endParaRPr dirty="0">
              <a:solidFill>
                <a:srgbClr val="000000"/>
              </a:solidFill>
            </a:endParaRPr>
          </a:p>
        </p:txBody>
      </p:sp>
    </p:spTree>
    <p:extLst>
      <p:ext uri="{BB962C8B-B14F-4D97-AF65-F5344CB8AC3E}">
        <p14:creationId xmlns:p14="http://schemas.microsoft.com/office/powerpoint/2010/main" val="108578043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8" name="GILF.png" descr="GILF.png"/>
          <p:cNvPicPr>
            <a:picLocks noChangeAspect="1"/>
          </p:cNvPicPr>
          <p:nvPr/>
        </p:nvPicPr>
        <p:blipFill rotWithShape="1">
          <a:blip r:embed="rId3" cstate="email">
            <a:extLst>
              <a:ext uri="{28A0092B-C50C-407E-A947-70E740481C1C}">
                <a14:useLocalDpi xmlns:a14="http://schemas.microsoft.com/office/drawing/2010/main"/>
              </a:ext>
            </a:extLst>
          </a:blip>
          <a:srcRect t="14275" r="14275"/>
          <a:stretch/>
        </p:blipFill>
        <p:spPr>
          <a:xfrm>
            <a:off x="-12589" y="-941"/>
            <a:ext cx="9167922" cy="6858941"/>
          </a:xfrm>
          <a:prstGeom prst="rect">
            <a:avLst/>
          </a:prstGeom>
          <a:ln w="12700">
            <a:miter lim="400000"/>
          </a:ln>
        </p:spPr>
      </p:pic>
    </p:spTree>
    <p:extLst>
      <p:ext uri="{BB962C8B-B14F-4D97-AF65-F5344CB8AC3E}">
        <p14:creationId xmlns:p14="http://schemas.microsoft.com/office/powerpoint/2010/main" val="146291547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sp>
        <p:nvSpPr>
          <p:cNvPr id="15" name="Rectangle">
            <a:extLst>
              <a:ext uri="{FF2B5EF4-FFF2-40B4-BE49-F238E27FC236}">
                <a16:creationId xmlns:a16="http://schemas.microsoft.com/office/drawing/2014/main" id="{62E1D1EA-5777-4149-AA3C-1F636A40D20F}"/>
              </a:ext>
            </a:extLst>
          </p:cNvPr>
          <p:cNvSpPr/>
          <p:nvPr/>
        </p:nvSpPr>
        <p:spPr>
          <a:xfrm>
            <a:off x="0" y="3759499"/>
            <a:ext cx="9157811" cy="3098501"/>
          </a:xfrm>
          <a:prstGeom prst="rect">
            <a:avLst/>
          </a:prstGeom>
          <a:solidFill>
            <a:srgbClr val="434343"/>
          </a:solidFill>
          <a:ln w="12700" cap="flat">
            <a:noFill/>
            <a:miter lim="400000"/>
          </a:ln>
          <a:effectLst/>
        </p:spPr>
        <p:txBody>
          <a:bodyPr wrap="square" lIns="45719" tIns="45719" rIns="45719" bIns="45719" numCol="1" anchor="ctr">
            <a:noAutofit/>
          </a:bodyPr>
          <a:lstStyle/>
          <a:p>
            <a:pPr>
              <a:defRPr>
                <a:solidFill>
                  <a:srgbClr val="000000"/>
                </a:solidFill>
              </a:defRPr>
            </a:pPr>
            <a:endParaRPr dirty="0"/>
          </a:p>
        </p:txBody>
      </p:sp>
      <p:grpSp>
        <p:nvGrpSpPr>
          <p:cNvPr id="3" name="Group 2">
            <a:extLst>
              <a:ext uri="{FF2B5EF4-FFF2-40B4-BE49-F238E27FC236}">
                <a16:creationId xmlns:a16="http://schemas.microsoft.com/office/drawing/2014/main" id="{369FA85A-8413-7D40-8D22-33AF7C1D2EAB}"/>
              </a:ext>
            </a:extLst>
          </p:cNvPr>
          <p:cNvGrpSpPr/>
          <p:nvPr/>
        </p:nvGrpSpPr>
        <p:grpSpPr>
          <a:xfrm>
            <a:off x="2520415" y="5897743"/>
            <a:ext cx="6221933" cy="455477"/>
            <a:chOff x="583323" y="5934814"/>
            <a:chExt cx="6221933" cy="455477"/>
          </a:xfrm>
        </p:grpSpPr>
        <p:sp>
          <p:nvSpPr>
            <p:cNvPr id="170" name="mentalhealth.va.gov/communityproviders"/>
            <p:cNvSpPr/>
            <p:nvPr/>
          </p:nvSpPr>
          <p:spPr>
            <a:xfrm>
              <a:off x="785155" y="5934814"/>
              <a:ext cx="6020101" cy="455477"/>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nSpc>
                  <a:spcPct val="110000"/>
                </a:lnSpc>
                <a:spcBef>
                  <a:spcPts val="900"/>
                </a:spcBef>
                <a:defRPr sz="1600">
                  <a:solidFill>
                    <a:srgbClr val="CCCCCC"/>
                  </a:solidFill>
                  <a:latin typeface="Chivo Regular"/>
                  <a:ea typeface="Chivo Regular"/>
                  <a:cs typeface="Chivo Regular"/>
                  <a:sym typeface="Chivo Regular"/>
                </a:defRPr>
              </a:lvl1pPr>
            </a:lstStyle>
            <a:p>
              <a:r>
                <a:rPr lang="en-US" dirty="0">
                  <a:solidFill>
                    <a:srgbClr val="0098A2"/>
                  </a:solidFill>
                </a:rPr>
                <a:t>https://lab.opm.gov</a:t>
              </a:r>
              <a:endParaRPr dirty="0">
                <a:solidFill>
                  <a:srgbClr val="0098A2"/>
                </a:solidFill>
              </a:endParaRPr>
            </a:p>
          </p:txBody>
        </p:sp>
        <p:sp>
          <p:nvSpPr>
            <p:cNvPr id="171" name="Arrow"/>
            <p:cNvSpPr/>
            <p:nvPr/>
          </p:nvSpPr>
          <p:spPr>
            <a:xfrm rot="18900000">
              <a:off x="583323" y="6103384"/>
              <a:ext cx="231649" cy="117522"/>
            </a:xfrm>
            <a:prstGeom prst="rightArrow">
              <a:avLst>
                <a:gd name="adj1" fmla="val 22013"/>
                <a:gd name="adj2" fmla="val 133571"/>
              </a:avLst>
            </a:prstGeom>
            <a:solidFill>
              <a:srgbClr val="0098A2"/>
            </a:solidFill>
            <a:ln w="12700">
              <a:miter lim="400000"/>
            </a:ln>
          </p:spPr>
          <p:txBody>
            <a:bodyPr lIns="45719" rIns="45719" anchor="ctr"/>
            <a:lstStyle/>
            <a:p>
              <a:pPr>
                <a:defRPr>
                  <a:solidFill>
                    <a:srgbClr val="000000"/>
                  </a:solidFill>
                </a:defRPr>
              </a:pPr>
              <a:endParaRPr/>
            </a:p>
          </p:txBody>
        </p:sp>
      </p:grpSp>
      <p:sp>
        <p:nvSpPr>
          <p:cNvPr id="12" name="Please tell us:…"/>
          <p:cNvSpPr>
            <a:spLocks noGrp="1"/>
          </p:cNvSpPr>
          <p:nvPr>
            <p:ph type="body" sz="half" idx="1"/>
          </p:nvPr>
        </p:nvSpPr>
        <p:spPr>
          <a:xfrm>
            <a:off x="2455099" y="1969478"/>
            <a:ext cx="6377102" cy="2099616"/>
          </a:xfrm>
          <a:prstGeom prst="rect">
            <a:avLst/>
          </a:prstGeom>
        </p:spPr>
        <p:txBody>
          <a:bodyPr>
            <a:noAutofit/>
          </a:bodyPr>
          <a:lstStyle/>
          <a:p>
            <a:pPr>
              <a:buClr>
                <a:srgbClr val="0098A2"/>
              </a:buClr>
            </a:pPr>
            <a:r>
              <a:rPr lang="en-US" dirty="0">
                <a:solidFill>
                  <a:srgbClr val="CCCCCC"/>
                </a:solidFill>
                <a:latin typeface="Helvetica" pitchFamily="2" charset="0"/>
                <a:ea typeface="Chivo" charset="0"/>
                <a:cs typeface="Chivo" charset="0"/>
              </a:rPr>
              <a:t>The Lab at OPM (The Lab) fosters innovation through design. We teach human-centered design across the</a:t>
            </a:r>
            <a:br>
              <a:rPr lang="en-US" dirty="0">
                <a:solidFill>
                  <a:srgbClr val="CCCCCC"/>
                </a:solidFill>
                <a:latin typeface="Helvetica" pitchFamily="2" charset="0"/>
                <a:ea typeface="Chivo" charset="0"/>
                <a:cs typeface="Chivo" charset="0"/>
              </a:rPr>
            </a:br>
            <a:r>
              <a:rPr lang="en-US" dirty="0">
                <a:solidFill>
                  <a:srgbClr val="CCCCCC"/>
                </a:solidFill>
                <a:latin typeface="Helvetica" pitchFamily="2" charset="0"/>
                <a:ea typeface="Chivo" charset="0"/>
                <a:cs typeface="Chivo" charset="0"/>
              </a:rPr>
              <a:t>Federal Government and help deliver innovative solutions</a:t>
            </a:r>
            <a:br>
              <a:rPr lang="en-US" dirty="0">
                <a:solidFill>
                  <a:srgbClr val="CCCCCC"/>
                </a:solidFill>
                <a:latin typeface="Helvetica" pitchFamily="2" charset="0"/>
                <a:ea typeface="Chivo" charset="0"/>
                <a:cs typeface="Chivo" charset="0"/>
              </a:rPr>
            </a:br>
            <a:r>
              <a:rPr lang="en-US" dirty="0">
                <a:solidFill>
                  <a:srgbClr val="CCCCCC"/>
                </a:solidFill>
                <a:latin typeface="Helvetica" pitchFamily="2" charset="0"/>
                <a:ea typeface="Chivo" charset="0"/>
                <a:cs typeface="Chivo" charset="0"/>
              </a:rPr>
              <a:t>to address complex public and cross-sector challenges.</a:t>
            </a:r>
            <a:br>
              <a:rPr lang="en-US" dirty="0">
                <a:solidFill>
                  <a:srgbClr val="CCCCCC"/>
                </a:solidFill>
                <a:latin typeface="Helvetica" pitchFamily="2" charset="0"/>
                <a:ea typeface="Chivo" charset="0"/>
                <a:cs typeface="Chivo" charset="0"/>
              </a:rPr>
            </a:br>
            <a:br>
              <a:rPr lang="en-US" dirty="0">
                <a:solidFill>
                  <a:srgbClr val="CCCCCC"/>
                </a:solidFill>
                <a:latin typeface="Helvetica" pitchFamily="2" charset="0"/>
                <a:ea typeface="Chivo" charset="0"/>
                <a:cs typeface="Chivo" charset="0"/>
              </a:rPr>
            </a:br>
            <a:br>
              <a:rPr lang="en-US" dirty="0">
                <a:solidFill>
                  <a:srgbClr val="CCCCCC"/>
                </a:solidFill>
                <a:latin typeface="Helvetica" pitchFamily="2" charset="0"/>
                <a:ea typeface="Chivo" charset="0"/>
                <a:cs typeface="Chivo" charset="0"/>
              </a:rPr>
            </a:br>
            <a:endParaRPr lang="en-US" dirty="0">
              <a:solidFill>
                <a:schemeClr val="tx1"/>
              </a:solidFill>
              <a:latin typeface="Helvetica" pitchFamily="2" charset="0"/>
              <a:ea typeface="Chivo" charset="0"/>
              <a:cs typeface="Chivo" charset="0"/>
            </a:endParaRPr>
          </a:p>
          <a:p>
            <a:pPr>
              <a:spcBef>
                <a:spcPts val="1200"/>
              </a:spcBef>
              <a:buClr>
                <a:srgbClr val="0098A2"/>
              </a:buClr>
            </a:pPr>
            <a:r>
              <a:rPr lang="en-US" sz="2800" dirty="0">
                <a:solidFill>
                  <a:schemeClr val="tx1"/>
                </a:solidFill>
                <a:latin typeface="Helvetica" pitchFamily="2" charset="0"/>
                <a:ea typeface="Chivo" charset="0"/>
                <a:cs typeface="Chivo" charset="0"/>
              </a:rPr>
              <a:t>TEACHING  </a:t>
            </a:r>
            <a:r>
              <a:rPr lang="en-US" sz="2800" dirty="0">
                <a:solidFill>
                  <a:srgbClr val="FAA619"/>
                </a:solidFill>
                <a:latin typeface="Helvetica" pitchFamily="2" charset="0"/>
                <a:ea typeface="Chivo" charset="0"/>
                <a:cs typeface="Chivo" charset="0"/>
              </a:rPr>
              <a:t>|</a:t>
            </a:r>
            <a:r>
              <a:rPr lang="en-US" sz="2800" dirty="0">
                <a:solidFill>
                  <a:schemeClr val="tx1"/>
                </a:solidFill>
                <a:latin typeface="Helvetica" pitchFamily="2" charset="0"/>
                <a:ea typeface="Chivo" charset="0"/>
                <a:cs typeface="Chivo" charset="0"/>
              </a:rPr>
              <a:t>  DOING  </a:t>
            </a:r>
            <a:r>
              <a:rPr lang="en-US" sz="2800" dirty="0">
                <a:solidFill>
                  <a:srgbClr val="FAA619"/>
                </a:solidFill>
                <a:latin typeface="Helvetica" pitchFamily="2" charset="0"/>
                <a:ea typeface="Chivo" charset="0"/>
                <a:cs typeface="Chivo" charset="0"/>
              </a:rPr>
              <a:t>|</a:t>
            </a:r>
            <a:r>
              <a:rPr lang="en-US" sz="2800" dirty="0">
                <a:solidFill>
                  <a:schemeClr val="tx1"/>
                </a:solidFill>
                <a:latin typeface="Helvetica" pitchFamily="2" charset="0"/>
                <a:ea typeface="Chivo" charset="0"/>
                <a:cs typeface="Chivo" charset="0"/>
              </a:rPr>
              <a:t>  LEADING</a:t>
            </a:r>
          </a:p>
        </p:txBody>
      </p:sp>
      <p:sp>
        <p:nvSpPr>
          <p:cNvPr id="14" name="Let’s get to know each other."/>
          <p:cNvSpPr>
            <a:spLocks noGrp="1"/>
          </p:cNvSpPr>
          <p:nvPr>
            <p:ph type="title"/>
          </p:nvPr>
        </p:nvSpPr>
        <p:spPr>
          <a:xfrm>
            <a:off x="2455200" y="593376"/>
            <a:ext cx="6377002" cy="1376102"/>
          </a:xfrm>
          <a:prstGeom prst="rect">
            <a:avLst/>
          </a:prstGeom>
        </p:spPr>
        <p:txBody>
          <a:bodyPr>
            <a:noAutofit/>
          </a:bodyPr>
          <a:lstStyle>
            <a:lvl1pPr>
              <a:defRPr sz="3600">
                <a:latin typeface="+mn-lt"/>
                <a:ea typeface="+mn-ea"/>
                <a:cs typeface="+mn-cs"/>
                <a:sym typeface="Chivo Bold"/>
              </a:defRPr>
            </a:lvl1pPr>
          </a:lstStyle>
          <a:p>
            <a:r>
              <a:rPr lang="en-US" b="1" dirty="0">
                <a:solidFill>
                  <a:schemeClr val="tx1"/>
                </a:solidFill>
              </a:rPr>
              <a:t>The Lab </a:t>
            </a:r>
            <a:r>
              <a:rPr lang="en-US" b="1" dirty="0"/>
              <a:t>at The Office of Personnel Management</a:t>
            </a:r>
            <a:endParaRPr b="1" dirty="0"/>
          </a:p>
        </p:txBody>
      </p:sp>
      <p:sp>
        <p:nvSpPr>
          <p:cNvPr id="8" name="Overview:  Design + Innovation"/>
          <p:cNvSpPr/>
          <p:nvPr/>
        </p:nvSpPr>
        <p:spPr>
          <a:xfrm>
            <a:off x="489200" y="690122"/>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Autofit/>
          </a:bodyPr>
          <a:lstStyle/>
          <a:p>
            <a:pPr>
              <a:defRPr>
                <a:solidFill>
                  <a:srgbClr val="FAA61A"/>
                </a:solidFill>
                <a:latin typeface="+mn-lt"/>
                <a:ea typeface="+mn-ea"/>
                <a:cs typeface="+mn-cs"/>
                <a:sym typeface="Chivo Bold"/>
              </a:defRPr>
            </a:pPr>
            <a:r>
              <a:rPr lang="en-US" b="1" dirty="0"/>
              <a:t>Welcome + Introductions</a:t>
            </a:r>
          </a:p>
        </p:txBody>
      </p:sp>
      <p:sp>
        <p:nvSpPr>
          <p:cNvPr id="17" name="Line">
            <a:extLst>
              <a:ext uri="{FF2B5EF4-FFF2-40B4-BE49-F238E27FC236}">
                <a16:creationId xmlns:a16="http://schemas.microsoft.com/office/drawing/2014/main" id="{44324636-3FFE-E548-86ED-10BA35647BD0}"/>
              </a:ext>
            </a:extLst>
          </p:cNvPr>
          <p:cNvSpPr/>
          <p:nvPr/>
        </p:nvSpPr>
        <p:spPr>
          <a:xfrm flipH="1">
            <a:off x="2264849" y="788174"/>
            <a:ext cx="1" cy="5417701"/>
          </a:xfrm>
          <a:prstGeom prst="line">
            <a:avLst/>
          </a:prstGeom>
          <a:ln>
            <a:solidFill>
              <a:srgbClr val="CCEAEC"/>
            </a:solidFill>
          </a:ln>
        </p:spPr>
        <p:txBody>
          <a:bodyPr lIns="45719" rIns="45719"/>
          <a:lstStyle/>
          <a:p>
            <a:endParaRPr/>
          </a:p>
        </p:txBody>
      </p:sp>
      <p:pic>
        <p:nvPicPr>
          <p:cNvPr id="10" name="Picture 9" descr="A picture containing wheel, food, drawing&#10;&#10;Description automatically generated">
            <a:extLst>
              <a:ext uri="{FF2B5EF4-FFF2-40B4-BE49-F238E27FC236}">
                <a16:creationId xmlns:a16="http://schemas.microsoft.com/office/drawing/2014/main" id="{8503E595-0DC4-2842-8C8A-4DE789AC1C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49858" y="5338599"/>
            <a:ext cx="2615261" cy="471604"/>
          </a:xfrm>
          <a:prstGeom prst="rect">
            <a:avLst/>
          </a:prstGeom>
        </p:spPr>
      </p:pic>
      <p:sp>
        <p:nvSpPr>
          <p:cNvPr id="20" name="Right Triangle 19">
            <a:extLst>
              <a:ext uri="{FF2B5EF4-FFF2-40B4-BE49-F238E27FC236}">
                <a16:creationId xmlns:a16="http://schemas.microsoft.com/office/drawing/2014/main" id="{A036732C-9A2F-8C4B-BA2A-9DC6ED505E89}"/>
              </a:ext>
            </a:extLst>
          </p:cNvPr>
          <p:cNvSpPr/>
          <p:nvPr/>
        </p:nvSpPr>
        <p:spPr>
          <a:xfrm rot="18900000">
            <a:off x="2660753" y="3558741"/>
            <a:ext cx="385186" cy="385186"/>
          </a:xfrm>
          <a:prstGeom prst="rtTriangle">
            <a:avLst/>
          </a:prstGeom>
          <a:solidFill>
            <a:srgbClr val="30303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Tree>
    <p:extLst>
      <p:ext uri="{BB962C8B-B14F-4D97-AF65-F5344CB8AC3E}">
        <p14:creationId xmlns:p14="http://schemas.microsoft.com/office/powerpoint/2010/main" val="106565867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445845CD-7E17-AB4C-AAEA-4828FE8E4B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63445174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pic>
        <p:nvPicPr>
          <p:cNvPr id="5" name="Picture 4" descr="A close up of a device&#10;&#10;Description automatically generated">
            <a:extLst>
              <a:ext uri="{FF2B5EF4-FFF2-40B4-BE49-F238E27FC236}">
                <a16:creationId xmlns:a16="http://schemas.microsoft.com/office/drawing/2014/main" id="{6CFC909F-B54D-0F44-B44B-2BA0B76922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394002935"/>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pic>
        <p:nvPicPr>
          <p:cNvPr id="3" name="Picture 2" descr="A close up of a device&#10;&#10;Description automatically generated">
            <a:extLst>
              <a:ext uri="{FF2B5EF4-FFF2-40B4-BE49-F238E27FC236}">
                <a16:creationId xmlns:a16="http://schemas.microsoft.com/office/drawing/2014/main" id="{2A9B953D-C4BF-D243-B559-016600E489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146052626"/>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AA619"/>
        </a:solidFill>
        <a:effectLst/>
      </p:bgPr>
    </p:bg>
    <p:spTree>
      <p:nvGrpSpPr>
        <p:cNvPr id="1" name=""/>
        <p:cNvGrpSpPr/>
        <p:nvPr/>
      </p:nvGrpSpPr>
      <p:grpSpPr>
        <a:xfrm>
          <a:off x="0" y="0"/>
          <a:ext cx="0" cy="0"/>
          <a:chOff x="0" y="0"/>
          <a:chExt cx="0" cy="0"/>
        </a:xfrm>
      </p:grpSpPr>
      <p:sp>
        <p:nvSpPr>
          <p:cNvPr id="293" name="Break"/>
          <p:cNvSpPr>
            <a:spLocks noGrp="1"/>
          </p:cNvSpPr>
          <p:nvPr>
            <p:ph type="title"/>
          </p:nvPr>
        </p:nvSpPr>
        <p:spPr>
          <a:xfrm>
            <a:off x="334253" y="1814110"/>
            <a:ext cx="8447400" cy="2467801"/>
          </a:xfrm>
          <a:prstGeom prst="rect">
            <a:avLst/>
          </a:prstGeom>
        </p:spPr>
        <p:txBody>
          <a:bodyPr/>
          <a:lstStyle>
            <a:lvl1pPr algn="ctr" defTabSz="905255">
              <a:defRPr sz="14850" b="1">
                <a:latin typeface="+mn-lt"/>
                <a:ea typeface="+mn-ea"/>
                <a:cs typeface="+mn-cs"/>
                <a:sym typeface="Helvetica"/>
              </a:defRPr>
            </a:lvl1pPr>
          </a:lstStyle>
          <a:p>
            <a:r>
              <a:rPr dirty="0"/>
              <a:t>Break</a:t>
            </a:r>
          </a:p>
        </p:txBody>
      </p:sp>
      <p:sp>
        <p:nvSpPr>
          <p:cNvPr id="294" name="Line"/>
          <p:cNvSpPr/>
          <p:nvPr/>
        </p:nvSpPr>
        <p:spPr>
          <a:xfrm>
            <a:off x="981074" y="4382349"/>
            <a:ext cx="7182002" cy="1"/>
          </a:xfrm>
          <a:prstGeom prst="line">
            <a:avLst/>
          </a:prstGeom>
          <a:ln>
            <a:solidFill>
              <a:srgbClr val="FFFFFF"/>
            </a:solidFill>
          </a:ln>
        </p:spPr>
        <p:txBody>
          <a:bodyPr lIns="45719" rIns="45719"/>
          <a:lstStyle/>
          <a:p>
            <a:endParaRPr/>
          </a:p>
        </p:txBody>
      </p:sp>
      <p:pic>
        <p:nvPicPr>
          <p:cNvPr id="295" name="plusses to scale - white - solid.pdf" descr="plusses to scale - white - solid.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0" y="34985"/>
            <a:ext cx="9144001" cy="813165"/>
          </a:xfrm>
          <a:prstGeom prst="rect">
            <a:avLst/>
          </a:prstGeom>
          <a:ln w="12700">
            <a:miter lim="400000"/>
          </a:ln>
        </p:spPr>
      </p:pic>
      <p:sp>
        <p:nvSpPr>
          <p:cNvPr id="296" name="10 min."/>
          <p:cNvSpPr/>
          <p:nvPr/>
        </p:nvSpPr>
        <p:spPr>
          <a:xfrm>
            <a:off x="348300" y="4482789"/>
            <a:ext cx="8447400" cy="200945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rmAutofit/>
          </a:bodyPr>
          <a:lstStyle>
            <a:lvl1pPr algn="ctr">
              <a:defRPr sz="9600" b="1">
                <a:latin typeface="+mn-lt"/>
                <a:ea typeface="+mn-ea"/>
                <a:cs typeface="+mn-cs"/>
                <a:sym typeface="Helvetica"/>
              </a:defRPr>
            </a:lvl1pPr>
          </a:lstStyle>
          <a:p>
            <a:r>
              <a:rPr sz="4800" dirty="0"/>
              <a:t>1</a:t>
            </a:r>
            <a:r>
              <a:rPr lang="en-US" sz="4800" dirty="0"/>
              <a:t>5</a:t>
            </a:r>
            <a:r>
              <a:rPr sz="4800" dirty="0"/>
              <a:t> min.</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sp>
        <p:nvSpPr>
          <p:cNvPr id="328" name="Frame:…"/>
          <p:cNvSpPr>
            <a:spLocks noGrp="1"/>
          </p:cNvSpPr>
          <p:nvPr>
            <p:ph type="title"/>
          </p:nvPr>
        </p:nvSpPr>
        <p:spPr>
          <a:xfrm>
            <a:off x="2455199" y="542575"/>
            <a:ext cx="6377102" cy="3701300"/>
          </a:xfrm>
          <a:prstGeom prst="rect">
            <a:avLst/>
          </a:prstGeom>
        </p:spPr>
        <p:txBody>
          <a:bodyPr/>
          <a:lstStyle/>
          <a:p>
            <a:pPr>
              <a:defRPr sz="4800" b="1">
                <a:latin typeface="+mn-lt"/>
                <a:ea typeface="+mn-ea"/>
                <a:cs typeface="+mn-cs"/>
                <a:sym typeface="Helvetica"/>
              </a:defRPr>
            </a:pPr>
            <a:r>
              <a:rPr lang="en-US" dirty="0">
                <a:solidFill>
                  <a:srgbClr val="FAA619"/>
                </a:solidFill>
              </a:rPr>
              <a:t>FRAME:</a:t>
            </a:r>
            <a:br>
              <a:rPr lang="en-US" dirty="0"/>
            </a:br>
            <a:r>
              <a:rPr dirty="0"/>
              <a:t>Problem </a:t>
            </a:r>
            <a:r>
              <a:rPr lang="en-US" dirty="0"/>
              <a:t>F</a:t>
            </a:r>
            <a:r>
              <a:rPr dirty="0"/>
              <a:t>raming</a:t>
            </a:r>
          </a:p>
        </p:txBody>
      </p:sp>
      <p:sp>
        <p:nvSpPr>
          <p:cNvPr id="329" name="Line"/>
          <p:cNvSpPr/>
          <p:nvPr/>
        </p:nvSpPr>
        <p:spPr>
          <a:xfrm flipH="1">
            <a:off x="2264849" y="788174"/>
            <a:ext cx="1" cy="5417701"/>
          </a:xfrm>
          <a:prstGeom prst="line">
            <a:avLst/>
          </a:prstGeom>
          <a:ln>
            <a:solidFill>
              <a:srgbClr val="CCEAEC"/>
            </a:solidFill>
          </a:ln>
        </p:spPr>
        <p:txBody>
          <a:bodyPr lIns="45719" rIns="45719"/>
          <a:lstStyle/>
          <a:p>
            <a:endParaRPr/>
          </a:p>
        </p:txBody>
      </p:sp>
      <p:pic>
        <p:nvPicPr>
          <p:cNvPr id="330" name="Logo_white.png" descr="Logo_white.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540099" y="739671"/>
            <a:ext cx="1445818" cy="255758"/>
          </a:xfrm>
          <a:prstGeom prst="rect">
            <a:avLst/>
          </a:prstGeom>
          <a:ln w="12700">
            <a:miter lim="400000"/>
          </a:ln>
        </p:spPr>
      </p:pic>
      <p:pic>
        <p:nvPicPr>
          <p:cNvPr id="331" name="plusses to scale - orange.pdf" descr="plusses to scale - orange.pdf"/>
          <p:cNvPicPr>
            <a:picLocks noChangeAspect="1"/>
          </p:cNvPicPr>
          <p:nvPr/>
        </p:nvPicPr>
        <p:blipFill>
          <a:blip r:embed="rId4"/>
          <a:stretch>
            <a:fillRect/>
          </a:stretch>
        </p:blipFill>
        <p:spPr>
          <a:xfrm>
            <a:off x="0" y="3350049"/>
            <a:ext cx="9144000" cy="3492501"/>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sp>
        <p:nvSpPr>
          <p:cNvPr id="6" name="What is design?">
            <a:extLst>
              <a:ext uri="{FF2B5EF4-FFF2-40B4-BE49-F238E27FC236}">
                <a16:creationId xmlns:a16="http://schemas.microsoft.com/office/drawing/2014/main" id="{5228B082-CA6C-6840-A7EE-F6F6557D142A}"/>
              </a:ext>
            </a:extLst>
          </p:cNvPr>
          <p:cNvSpPr>
            <a:spLocks noGrp="1"/>
          </p:cNvSpPr>
          <p:nvPr>
            <p:ph type="title"/>
          </p:nvPr>
        </p:nvSpPr>
        <p:spPr>
          <a:xfrm>
            <a:off x="2455199" y="593375"/>
            <a:ext cx="6377102" cy="763501"/>
          </a:xfrm>
          <a:prstGeom prst="rect">
            <a:avLst/>
          </a:prstGeom>
        </p:spPr>
        <p:txBody>
          <a:bodyPr/>
          <a:lstStyle>
            <a:lvl1pPr>
              <a:defRPr sz="3600" b="1">
                <a:latin typeface="+mn-lt"/>
                <a:ea typeface="+mn-ea"/>
                <a:cs typeface="+mn-cs"/>
                <a:sym typeface="Helvetica"/>
              </a:defRPr>
            </a:lvl1pPr>
          </a:lstStyle>
          <a:p>
            <a:r>
              <a:rPr lang="en-US" dirty="0"/>
              <a:t>HCD Process Check-In </a:t>
            </a:r>
            <a:endParaRPr dirty="0"/>
          </a:p>
        </p:txBody>
      </p:sp>
      <p:sp>
        <p:nvSpPr>
          <p:cNvPr id="9" name="What is innovation?:">
            <a:extLst>
              <a:ext uri="{FF2B5EF4-FFF2-40B4-BE49-F238E27FC236}">
                <a16:creationId xmlns:a16="http://schemas.microsoft.com/office/drawing/2014/main" id="{DF09EEE1-29B3-8A49-9B69-F83B075BBA6A}"/>
              </a:ext>
            </a:extLst>
          </p:cNvPr>
          <p:cNvSpPr/>
          <p:nvPr/>
        </p:nvSpPr>
        <p:spPr>
          <a:xfrm>
            <a:off x="489200" y="670774"/>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Problem Framing</a:t>
            </a:r>
            <a:endParaRPr dirty="0">
              <a:solidFill>
                <a:srgbClr val="000000"/>
              </a:solidFill>
            </a:endParaRPr>
          </a:p>
        </p:txBody>
      </p:sp>
      <p:sp>
        <p:nvSpPr>
          <p:cNvPr id="8" name="Rectangle">
            <a:extLst>
              <a:ext uri="{FF2B5EF4-FFF2-40B4-BE49-F238E27FC236}">
                <a16:creationId xmlns:a16="http://schemas.microsoft.com/office/drawing/2014/main" id="{210835AE-A053-F44A-9D8A-8559C1C8944C}"/>
              </a:ext>
            </a:extLst>
          </p:cNvPr>
          <p:cNvSpPr/>
          <p:nvPr/>
        </p:nvSpPr>
        <p:spPr>
          <a:xfrm>
            <a:off x="0" y="1371866"/>
            <a:ext cx="9157811" cy="5486134"/>
          </a:xfrm>
          <a:prstGeom prst="rect">
            <a:avLst/>
          </a:prstGeom>
          <a:solidFill>
            <a:schemeClr val="tx1"/>
          </a:solidFill>
          <a:ln w="12700" cap="flat">
            <a:noFill/>
            <a:miter lim="400000"/>
          </a:ln>
          <a:effectLst/>
        </p:spPr>
        <p:txBody>
          <a:bodyPr wrap="square" lIns="45719" tIns="45719" rIns="45719" bIns="45719" numCol="1" anchor="ctr">
            <a:noAutofit/>
          </a:bodyPr>
          <a:lstStyle/>
          <a:p>
            <a:pPr>
              <a:defRPr>
                <a:solidFill>
                  <a:srgbClr val="000000"/>
                </a:solidFill>
              </a:defRPr>
            </a:pPr>
            <a:endParaRPr/>
          </a:p>
        </p:txBody>
      </p:sp>
      <p:pic>
        <p:nvPicPr>
          <p:cNvPr id="14" name="HCD_Process_diagram.jpg" descr="HCD_Process_diagram.jpg">
            <a:extLst>
              <a:ext uri="{FF2B5EF4-FFF2-40B4-BE49-F238E27FC236}">
                <a16:creationId xmlns:a16="http://schemas.microsoft.com/office/drawing/2014/main" id="{F9E092CE-C27D-2B40-8263-7C40423F7025}"/>
              </a:ext>
            </a:extLst>
          </p:cNvPr>
          <p:cNvPicPr>
            <a:picLocks noChangeAspect="1"/>
          </p:cNvPicPr>
          <p:nvPr/>
        </p:nvPicPr>
        <p:blipFill rotWithShape="1">
          <a:blip r:embed="rId3"/>
          <a:srcRect t="19907" b="2048"/>
          <a:stretch/>
        </p:blipFill>
        <p:spPr>
          <a:xfrm>
            <a:off x="326571" y="1599572"/>
            <a:ext cx="8490858" cy="5030722"/>
          </a:xfrm>
          <a:prstGeom prst="rect">
            <a:avLst/>
          </a:prstGeom>
          <a:ln w="12700">
            <a:miter lim="400000"/>
          </a:ln>
        </p:spPr>
      </p:pic>
      <p:sp>
        <p:nvSpPr>
          <p:cNvPr id="10" name="Right Triangle 9">
            <a:extLst>
              <a:ext uri="{FF2B5EF4-FFF2-40B4-BE49-F238E27FC236}">
                <a16:creationId xmlns:a16="http://schemas.microsoft.com/office/drawing/2014/main" id="{3E521CF2-B824-F848-9684-1C11EA88EFD9}"/>
              </a:ext>
            </a:extLst>
          </p:cNvPr>
          <p:cNvSpPr/>
          <p:nvPr/>
        </p:nvSpPr>
        <p:spPr>
          <a:xfrm rot="18900000">
            <a:off x="2660753" y="1171108"/>
            <a:ext cx="385186" cy="385186"/>
          </a:xfrm>
          <a:prstGeom prst="rtTriangle">
            <a:avLst/>
          </a:prstGeom>
          <a:solidFill>
            <a:srgbClr val="30303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7" name="Oval 6">
            <a:extLst>
              <a:ext uri="{FF2B5EF4-FFF2-40B4-BE49-F238E27FC236}">
                <a16:creationId xmlns:a16="http://schemas.microsoft.com/office/drawing/2014/main" id="{4400CCFA-0234-CF42-9D0A-C0EC5790611D}"/>
              </a:ext>
            </a:extLst>
          </p:cNvPr>
          <p:cNvSpPr/>
          <p:nvPr/>
        </p:nvSpPr>
        <p:spPr>
          <a:xfrm>
            <a:off x="4382000" y="2707414"/>
            <a:ext cx="421106" cy="421106"/>
          </a:xfrm>
          <a:prstGeom prst="ellipse">
            <a:avLst/>
          </a:prstGeom>
          <a:noFill/>
          <a:ln w="101600" cap="flat">
            <a:solidFill>
              <a:srgbClr val="FAA619"/>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Tree>
    <p:extLst>
      <p:ext uri="{BB962C8B-B14F-4D97-AF65-F5344CB8AC3E}">
        <p14:creationId xmlns:p14="http://schemas.microsoft.com/office/powerpoint/2010/main" val="136475696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pic>
        <p:nvPicPr>
          <p:cNvPr id="333" name="Picture 5" descr="Picture 5"/>
          <p:cNvPicPr>
            <a:picLocks noChangeAspect="1"/>
          </p:cNvPicPr>
          <p:nvPr/>
        </p:nvPicPr>
        <p:blipFill>
          <a:blip r:embed="rId3">
            <a:alphaModFix amt="50000"/>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15876" y="0"/>
            <a:ext cx="9159875" cy="6858000"/>
          </a:xfrm>
          <a:prstGeom prst="rect">
            <a:avLst/>
          </a:prstGeom>
          <a:ln w="12700">
            <a:miter lim="400000"/>
          </a:ln>
        </p:spPr>
      </p:pic>
      <p:sp>
        <p:nvSpPr>
          <p:cNvPr id="334" name="“The mere formulation of a problem is far more often essential than its solution, which may be merely a matter of mathematical or experimental skill. To raise new questions, new possibilities, to regard old problems from a new angle requires creative imagination and marks real advances in science.”"/>
          <p:cNvSpPr>
            <a:spLocks noGrp="1"/>
          </p:cNvSpPr>
          <p:nvPr>
            <p:ph type="title"/>
          </p:nvPr>
        </p:nvSpPr>
        <p:spPr>
          <a:xfrm>
            <a:off x="2455199" y="620553"/>
            <a:ext cx="5643902" cy="4389300"/>
          </a:xfrm>
          <a:prstGeom prst="rect">
            <a:avLst/>
          </a:prstGeom>
        </p:spPr>
        <p:txBody>
          <a:bodyPr/>
          <a:lstStyle>
            <a:lvl1pPr>
              <a:spcBef>
                <a:spcPts val="400"/>
              </a:spcBef>
              <a:defRPr sz="2400" b="1">
                <a:latin typeface="+mn-lt"/>
                <a:ea typeface="+mn-ea"/>
                <a:cs typeface="+mn-cs"/>
                <a:sym typeface="Helvetica"/>
              </a:defRPr>
            </a:lvl1pPr>
          </a:lstStyle>
          <a:p>
            <a:r>
              <a:rPr dirty="0"/>
              <a:t>“The mere formulation of a problem is far more often essential than its solution, which may be merely a matter of mathematical or experimental skill. To raise new questions, new possibilities, to regard old problems from a new angle requires creative imagination and marks real advances in science.”</a:t>
            </a:r>
            <a:br>
              <a:rPr lang="en-US" dirty="0"/>
            </a:br>
            <a:br>
              <a:rPr lang="en-US" dirty="0">
                <a:solidFill>
                  <a:srgbClr val="FAA619"/>
                </a:solidFill>
              </a:rPr>
            </a:br>
            <a:r>
              <a:rPr lang="en-US" dirty="0">
                <a:solidFill>
                  <a:srgbClr val="FAA619"/>
                </a:solidFill>
              </a:rPr>
              <a:t>[And design!]</a:t>
            </a:r>
            <a:endParaRPr dirty="0">
              <a:solidFill>
                <a:srgbClr val="FAA619"/>
              </a:solidFill>
            </a:endParaRPr>
          </a:p>
        </p:txBody>
      </p:sp>
      <p:sp>
        <p:nvSpPr>
          <p:cNvPr id="335"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339" name="“"/>
          <p:cNvSpPr/>
          <p:nvPr/>
        </p:nvSpPr>
        <p:spPr>
          <a:xfrm>
            <a:off x="489200" y="469352"/>
            <a:ext cx="1639799" cy="135125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sz="7700" b="1">
                <a:solidFill>
                  <a:srgbClr val="FAA61A"/>
                </a:solidFill>
                <a:latin typeface="+mn-lt"/>
                <a:ea typeface="+mn-ea"/>
                <a:cs typeface="+mn-cs"/>
                <a:sym typeface="Helvetica"/>
              </a:defRPr>
            </a:lvl1pPr>
          </a:lstStyle>
          <a:p>
            <a:r>
              <a:t>“</a:t>
            </a:r>
          </a:p>
        </p:txBody>
      </p:sp>
      <p:sp>
        <p:nvSpPr>
          <p:cNvPr id="14" name="Herbert Simon…">
            <a:extLst>
              <a:ext uri="{FF2B5EF4-FFF2-40B4-BE49-F238E27FC236}">
                <a16:creationId xmlns:a16="http://schemas.microsoft.com/office/drawing/2014/main" id="{FE8E5D3F-BE58-B44E-BE14-B96527C07A41}"/>
              </a:ext>
            </a:extLst>
          </p:cNvPr>
          <p:cNvSpPr/>
          <p:nvPr/>
        </p:nvSpPr>
        <p:spPr>
          <a:xfrm>
            <a:off x="2788434" y="5532712"/>
            <a:ext cx="5936165" cy="81785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91424" tIns="91424" rIns="91424" bIns="91424" numCol="1" anchor="b">
            <a:normAutofit lnSpcReduction="10000"/>
          </a:bodyPr>
          <a:lstStyle/>
          <a:p>
            <a:pPr lvl="3">
              <a:defRPr sz="2100" b="1">
                <a:latin typeface="+mn-lt"/>
                <a:ea typeface="+mn-ea"/>
                <a:cs typeface="+mn-cs"/>
                <a:sym typeface="Helvetica"/>
              </a:defRPr>
            </a:pPr>
            <a:r>
              <a:rPr lang="en-US" dirty="0"/>
              <a:t>Albert Einstein</a:t>
            </a:r>
          </a:p>
          <a:p>
            <a:pPr>
              <a:defRPr sz="2100">
                <a:latin typeface="+mn-lt"/>
                <a:ea typeface="+mn-ea"/>
                <a:cs typeface="+mn-cs"/>
                <a:sym typeface="Helvetica"/>
              </a:defRPr>
            </a:pPr>
            <a:r>
              <a:rPr lang="en-US" dirty="0"/>
              <a:t>Physicist</a:t>
            </a:r>
          </a:p>
        </p:txBody>
      </p:sp>
      <p:sp>
        <p:nvSpPr>
          <p:cNvPr id="15" name="—">
            <a:extLst>
              <a:ext uri="{FF2B5EF4-FFF2-40B4-BE49-F238E27FC236}">
                <a16:creationId xmlns:a16="http://schemas.microsoft.com/office/drawing/2014/main" id="{CFB89544-704B-0B4D-AAAA-45E1172CEAF4}"/>
              </a:ext>
            </a:extLst>
          </p:cNvPr>
          <p:cNvSpPr/>
          <p:nvPr/>
        </p:nvSpPr>
        <p:spPr>
          <a:xfrm>
            <a:off x="2505660" y="5232911"/>
            <a:ext cx="2062202" cy="81785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91424" tIns="91424" rIns="91424" bIns="91424" numCol="1" anchor="b">
            <a:normAutofit/>
          </a:bodyPr>
          <a:lstStyle/>
          <a:p>
            <a:pPr lvl="3">
              <a:defRPr sz="2100" b="1">
                <a:latin typeface="+mn-lt"/>
                <a:ea typeface="+mn-ea"/>
                <a:cs typeface="+mn-cs"/>
                <a:sym typeface="Helvetica"/>
              </a:defRPr>
            </a:pPr>
            <a:r>
              <a:rPr lang="en-US" dirty="0"/>
              <a:t>–</a:t>
            </a:r>
            <a:endParaRPr dirty="0"/>
          </a:p>
        </p:txBody>
      </p:sp>
      <p:sp>
        <p:nvSpPr>
          <p:cNvPr id="16" name="What is innovation?:">
            <a:extLst>
              <a:ext uri="{FF2B5EF4-FFF2-40B4-BE49-F238E27FC236}">
                <a16:creationId xmlns:a16="http://schemas.microsoft.com/office/drawing/2014/main" id="{CEBA91D1-5C3F-074E-BE8E-8F6884F441E4}"/>
              </a:ext>
            </a:extLst>
          </p:cNvPr>
          <p:cNvSpPr/>
          <p:nvPr/>
        </p:nvSpPr>
        <p:spPr>
          <a:xfrm>
            <a:off x="489200" y="5719001"/>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Problem Framing</a:t>
            </a:r>
            <a:endParaRPr lang="en-US" dirty="0">
              <a:solidFill>
                <a:srgbClr val="000000"/>
              </a:solidFill>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sp>
        <p:nvSpPr>
          <p:cNvPr id="22" name="What is innovation?:">
            <a:extLst>
              <a:ext uri="{FF2B5EF4-FFF2-40B4-BE49-F238E27FC236}">
                <a16:creationId xmlns:a16="http://schemas.microsoft.com/office/drawing/2014/main" id="{1AAD111D-95F8-3D4C-9BD3-3533EE7C4BEE}"/>
              </a:ext>
            </a:extLst>
          </p:cNvPr>
          <p:cNvSpPr/>
          <p:nvPr/>
        </p:nvSpPr>
        <p:spPr>
          <a:xfrm>
            <a:off x="489200" y="670774"/>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Problem Framing</a:t>
            </a:r>
            <a:endParaRPr dirty="0">
              <a:solidFill>
                <a:srgbClr val="000000"/>
              </a:solidFill>
            </a:endParaRPr>
          </a:p>
        </p:txBody>
      </p:sp>
      <p:sp>
        <p:nvSpPr>
          <p:cNvPr id="20" name="Line">
            <a:extLst>
              <a:ext uri="{FF2B5EF4-FFF2-40B4-BE49-F238E27FC236}">
                <a16:creationId xmlns:a16="http://schemas.microsoft.com/office/drawing/2014/main" id="{BDDE01A5-3DAC-9347-A3A3-2A7E95553F9E}"/>
              </a:ext>
            </a:extLst>
          </p:cNvPr>
          <p:cNvSpPr/>
          <p:nvPr/>
        </p:nvSpPr>
        <p:spPr>
          <a:xfrm flipH="1">
            <a:off x="2264849" y="788174"/>
            <a:ext cx="1" cy="5417701"/>
          </a:xfrm>
          <a:prstGeom prst="line">
            <a:avLst/>
          </a:prstGeom>
          <a:ln>
            <a:solidFill>
              <a:srgbClr val="CCEAEC"/>
            </a:solidFill>
          </a:ln>
        </p:spPr>
        <p:txBody>
          <a:bodyPr lIns="45719" rIns="45719"/>
          <a:lstStyle/>
          <a:p>
            <a:endParaRPr/>
          </a:p>
        </p:txBody>
      </p:sp>
      <p:sp>
        <p:nvSpPr>
          <p:cNvPr id="6" name="Thank you to...">
            <a:extLst>
              <a:ext uri="{FF2B5EF4-FFF2-40B4-BE49-F238E27FC236}">
                <a16:creationId xmlns:a16="http://schemas.microsoft.com/office/drawing/2014/main" id="{1FC2D6A7-6AE2-0D45-92BA-F5B5DE0D366F}"/>
              </a:ext>
            </a:extLst>
          </p:cNvPr>
          <p:cNvSpPr txBox="1">
            <a:spLocks/>
          </p:cNvSpPr>
          <p:nvPr/>
        </p:nvSpPr>
        <p:spPr>
          <a:xfrm>
            <a:off x="2606990" y="71440"/>
            <a:ext cx="6207695" cy="450056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Autofit/>
          </a:bodyPr>
          <a:lstStyle>
            <a:lvl1pPr marL="0" marR="0" indent="0" algn="l" defTabSz="914400" rtl="0" latinLnBrk="0">
              <a:lnSpc>
                <a:spcPct val="100000"/>
              </a:lnSpc>
              <a:spcBef>
                <a:spcPts val="0"/>
              </a:spcBef>
              <a:spcAft>
                <a:spcPts val="0"/>
              </a:spcAft>
              <a:buClrTx/>
              <a:buSzTx/>
              <a:buFontTx/>
              <a:buNone/>
              <a:tabLst/>
              <a:defRPr sz="3600" b="0" i="0" u="none" strike="noStrike" cap="none" spc="0" baseline="0">
                <a:ln>
                  <a:noFill/>
                </a:ln>
                <a:solidFill>
                  <a:srgbClr val="FFFFFF"/>
                </a:solidFill>
                <a:uFillTx/>
                <a:latin typeface="+mn-lt"/>
                <a:ea typeface="+mn-ea"/>
                <a:cs typeface="+mn-cs"/>
                <a:sym typeface="Chivo Bold"/>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9pPr>
          </a:lstStyle>
          <a:p>
            <a:endParaRPr lang="en-US" sz="3400" b="1" dirty="0">
              <a:solidFill>
                <a:srgbClr val="F28146"/>
              </a:solidFill>
              <a:latin typeface="Chivo Black" pitchFamily="2" charset="77"/>
            </a:endParaRPr>
          </a:p>
          <a:p>
            <a:r>
              <a:rPr lang="en-US" sz="3400" b="1" dirty="0">
                <a:solidFill>
                  <a:schemeClr val="tx1"/>
                </a:solidFill>
                <a:latin typeface="Helvetica" pitchFamily="2" charset="0"/>
              </a:rPr>
              <a:t>Let’s give it a try first…</a:t>
            </a:r>
          </a:p>
          <a:p>
            <a:endParaRPr lang="en-US" sz="3400" b="1" dirty="0">
              <a:solidFill>
                <a:schemeClr val="tx1"/>
              </a:solidFill>
              <a:latin typeface="Helvetica" pitchFamily="2" charset="0"/>
            </a:endParaRPr>
          </a:p>
          <a:p>
            <a:endParaRPr lang="en-US" sz="3400" b="1" dirty="0">
              <a:solidFill>
                <a:schemeClr val="tx1"/>
              </a:solidFill>
              <a:latin typeface="Helvetica" pitchFamily="2" charset="0"/>
            </a:endParaRPr>
          </a:p>
          <a:p>
            <a:r>
              <a:rPr lang="en-US" sz="3400" b="1" dirty="0">
                <a:solidFill>
                  <a:srgbClr val="FAA619"/>
                </a:solidFill>
                <a:latin typeface="Helvetica" pitchFamily="2" charset="0"/>
              </a:rPr>
              <a:t>Design a flower vase.</a:t>
            </a:r>
          </a:p>
          <a:p>
            <a:endParaRPr lang="en-US" sz="3400" b="1" dirty="0">
              <a:solidFill>
                <a:schemeClr val="tx1"/>
              </a:solidFill>
              <a:latin typeface="Helvetica" pitchFamily="2" charset="0"/>
            </a:endParaRPr>
          </a:p>
          <a:p>
            <a:br>
              <a:rPr lang="en-US" sz="3400" b="1" dirty="0">
                <a:solidFill>
                  <a:schemeClr val="tx1"/>
                </a:solidFill>
                <a:latin typeface="Helvetica" pitchFamily="2" charset="0"/>
              </a:rPr>
            </a:br>
            <a:endParaRPr lang="en-US" sz="1000" b="1" dirty="0">
              <a:solidFill>
                <a:srgbClr val="FAA619"/>
              </a:solidFill>
              <a:latin typeface="Helvetica" pitchFamily="2" charset="0"/>
            </a:endParaRPr>
          </a:p>
        </p:txBody>
      </p:sp>
    </p:spTree>
    <p:extLst>
      <p:ext uri="{BB962C8B-B14F-4D97-AF65-F5344CB8AC3E}">
        <p14:creationId xmlns:p14="http://schemas.microsoft.com/office/powerpoint/2010/main" val="16255583"/>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sp>
        <p:nvSpPr>
          <p:cNvPr id="22" name="What is innovation?:">
            <a:extLst>
              <a:ext uri="{FF2B5EF4-FFF2-40B4-BE49-F238E27FC236}">
                <a16:creationId xmlns:a16="http://schemas.microsoft.com/office/drawing/2014/main" id="{1AAD111D-95F8-3D4C-9BD3-3533EE7C4BEE}"/>
              </a:ext>
            </a:extLst>
          </p:cNvPr>
          <p:cNvSpPr/>
          <p:nvPr/>
        </p:nvSpPr>
        <p:spPr>
          <a:xfrm>
            <a:off x="489200" y="670774"/>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Problem Framing</a:t>
            </a:r>
            <a:endParaRPr lang="en-US" dirty="0">
              <a:solidFill>
                <a:srgbClr val="000000"/>
              </a:solidFill>
            </a:endParaRPr>
          </a:p>
        </p:txBody>
      </p:sp>
      <p:sp>
        <p:nvSpPr>
          <p:cNvPr id="7" name="Rectangle">
            <a:extLst>
              <a:ext uri="{FF2B5EF4-FFF2-40B4-BE49-F238E27FC236}">
                <a16:creationId xmlns:a16="http://schemas.microsoft.com/office/drawing/2014/main" id="{EB781DE0-EB64-D140-A1E9-E8B33EC512A8}"/>
              </a:ext>
            </a:extLst>
          </p:cNvPr>
          <p:cNvSpPr/>
          <p:nvPr/>
        </p:nvSpPr>
        <p:spPr>
          <a:xfrm>
            <a:off x="0" y="3356048"/>
            <a:ext cx="9157811" cy="3501952"/>
          </a:xfrm>
          <a:prstGeom prst="rect">
            <a:avLst/>
          </a:prstGeom>
          <a:solidFill>
            <a:srgbClr val="434343"/>
          </a:solidFill>
          <a:ln w="12700" cap="flat">
            <a:noFill/>
            <a:miter lim="400000"/>
          </a:ln>
          <a:effectLst/>
        </p:spPr>
        <p:txBody>
          <a:bodyPr wrap="square" lIns="45719" tIns="45719" rIns="45719" bIns="45719" numCol="1" anchor="ctr">
            <a:noAutofit/>
          </a:bodyPr>
          <a:lstStyle/>
          <a:p>
            <a:pPr>
              <a:defRPr>
                <a:solidFill>
                  <a:srgbClr val="000000"/>
                </a:solidFill>
              </a:defRPr>
            </a:pPr>
            <a:endParaRPr dirty="0"/>
          </a:p>
        </p:txBody>
      </p:sp>
      <p:sp>
        <p:nvSpPr>
          <p:cNvPr id="8" name="Right Triangle 7">
            <a:extLst>
              <a:ext uri="{FF2B5EF4-FFF2-40B4-BE49-F238E27FC236}">
                <a16:creationId xmlns:a16="http://schemas.microsoft.com/office/drawing/2014/main" id="{44E9A365-1424-394C-BCC7-B0F757D253E6}"/>
              </a:ext>
            </a:extLst>
          </p:cNvPr>
          <p:cNvSpPr/>
          <p:nvPr/>
        </p:nvSpPr>
        <p:spPr>
          <a:xfrm rot="18900000">
            <a:off x="2660753" y="3145975"/>
            <a:ext cx="385186" cy="385186"/>
          </a:xfrm>
          <a:prstGeom prst="rtTriangle">
            <a:avLst/>
          </a:prstGeom>
          <a:solidFill>
            <a:srgbClr val="30303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20" name="Line">
            <a:extLst>
              <a:ext uri="{FF2B5EF4-FFF2-40B4-BE49-F238E27FC236}">
                <a16:creationId xmlns:a16="http://schemas.microsoft.com/office/drawing/2014/main" id="{BDDE01A5-3DAC-9347-A3A3-2A7E95553F9E}"/>
              </a:ext>
            </a:extLst>
          </p:cNvPr>
          <p:cNvSpPr/>
          <p:nvPr/>
        </p:nvSpPr>
        <p:spPr>
          <a:xfrm flipH="1">
            <a:off x="2264849" y="788174"/>
            <a:ext cx="1" cy="5417701"/>
          </a:xfrm>
          <a:prstGeom prst="line">
            <a:avLst/>
          </a:prstGeom>
          <a:ln>
            <a:solidFill>
              <a:srgbClr val="CCEAEC"/>
            </a:solidFill>
          </a:ln>
        </p:spPr>
        <p:txBody>
          <a:bodyPr lIns="45719" rIns="45719"/>
          <a:lstStyle/>
          <a:p>
            <a:endParaRPr/>
          </a:p>
        </p:txBody>
      </p:sp>
      <p:sp>
        <p:nvSpPr>
          <p:cNvPr id="6" name="Thank you to...">
            <a:extLst>
              <a:ext uri="{FF2B5EF4-FFF2-40B4-BE49-F238E27FC236}">
                <a16:creationId xmlns:a16="http://schemas.microsoft.com/office/drawing/2014/main" id="{1FC2D6A7-6AE2-0D45-92BA-F5B5DE0D366F}"/>
              </a:ext>
            </a:extLst>
          </p:cNvPr>
          <p:cNvSpPr txBox="1">
            <a:spLocks/>
          </p:cNvSpPr>
          <p:nvPr/>
        </p:nvSpPr>
        <p:spPr>
          <a:xfrm>
            <a:off x="2606990" y="71440"/>
            <a:ext cx="6207695" cy="450056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Autofit/>
          </a:bodyPr>
          <a:lstStyle>
            <a:lvl1pPr marL="0" marR="0" indent="0" algn="l" defTabSz="914400" rtl="0" latinLnBrk="0">
              <a:lnSpc>
                <a:spcPct val="100000"/>
              </a:lnSpc>
              <a:spcBef>
                <a:spcPts val="0"/>
              </a:spcBef>
              <a:spcAft>
                <a:spcPts val="0"/>
              </a:spcAft>
              <a:buClrTx/>
              <a:buSzTx/>
              <a:buFontTx/>
              <a:buNone/>
              <a:tabLst/>
              <a:defRPr sz="3600" b="0" i="0" u="none" strike="noStrike" cap="none" spc="0" baseline="0">
                <a:ln>
                  <a:noFill/>
                </a:ln>
                <a:solidFill>
                  <a:srgbClr val="FFFFFF"/>
                </a:solidFill>
                <a:uFillTx/>
                <a:latin typeface="+mn-lt"/>
                <a:ea typeface="+mn-ea"/>
                <a:cs typeface="+mn-cs"/>
                <a:sym typeface="Chivo Bold"/>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9pPr>
          </a:lstStyle>
          <a:p>
            <a:endParaRPr lang="en-US" sz="3400" b="1" dirty="0">
              <a:solidFill>
                <a:srgbClr val="F28146"/>
              </a:solidFill>
              <a:latin typeface="Chivo Black" pitchFamily="2" charset="77"/>
            </a:endParaRPr>
          </a:p>
          <a:p>
            <a:r>
              <a:rPr lang="en-US" sz="3400" b="1" dirty="0">
                <a:solidFill>
                  <a:schemeClr val="tx1"/>
                </a:solidFill>
                <a:latin typeface="Helvetica" pitchFamily="2" charset="0"/>
              </a:rPr>
              <a:t>Let’s give it a try first…</a:t>
            </a:r>
          </a:p>
          <a:p>
            <a:endParaRPr lang="en-US" sz="3400" b="1" dirty="0">
              <a:solidFill>
                <a:schemeClr val="tx1"/>
              </a:solidFill>
              <a:latin typeface="Helvetica" pitchFamily="2" charset="0"/>
            </a:endParaRPr>
          </a:p>
          <a:p>
            <a:endParaRPr lang="en-US" sz="3400" b="1" dirty="0">
              <a:solidFill>
                <a:schemeClr val="tx1"/>
              </a:solidFill>
              <a:latin typeface="Helvetica" pitchFamily="2" charset="0"/>
            </a:endParaRPr>
          </a:p>
          <a:p>
            <a:r>
              <a:rPr lang="en-US" sz="3400" b="1" strike="sngStrike" dirty="0">
                <a:solidFill>
                  <a:srgbClr val="FAA619"/>
                </a:solidFill>
                <a:latin typeface="Helvetica" pitchFamily="2" charset="0"/>
              </a:rPr>
              <a:t>Design a flower vase.</a:t>
            </a:r>
          </a:p>
          <a:p>
            <a:endParaRPr lang="en-US" sz="3400" b="1" dirty="0">
              <a:solidFill>
                <a:schemeClr val="tx1"/>
              </a:solidFill>
              <a:latin typeface="Helvetica" pitchFamily="2" charset="0"/>
            </a:endParaRPr>
          </a:p>
          <a:p>
            <a:br>
              <a:rPr lang="en-US" sz="3400" b="1" dirty="0">
                <a:solidFill>
                  <a:schemeClr val="tx1"/>
                </a:solidFill>
                <a:latin typeface="Helvetica" pitchFamily="2" charset="0"/>
              </a:rPr>
            </a:br>
            <a:endParaRPr lang="en-US" sz="1000" b="1" dirty="0">
              <a:solidFill>
                <a:srgbClr val="FAA619"/>
              </a:solidFill>
              <a:latin typeface="Helvetica" pitchFamily="2" charset="0"/>
            </a:endParaRPr>
          </a:p>
          <a:p>
            <a:r>
              <a:rPr lang="en-US" sz="3400" b="1" dirty="0">
                <a:solidFill>
                  <a:schemeClr val="tx1"/>
                </a:solidFill>
                <a:latin typeface="Helvetica" pitchFamily="2" charset="0"/>
              </a:rPr>
              <a:t>Design a way to enjoy</a:t>
            </a:r>
          </a:p>
          <a:p>
            <a:r>
              <a:rPr lang="en-US" sz="3400" b="1" dirty="0">
                <a:solidFill>
                  <a:schemeClr val="tx1"/>
                </a:solidFill>
                <a:latin typeface="Helvetica" pitchFamily="2" charset="0"/>
              </a:rPr>
              <a:t>flowers in your home.</a:t>
            </a:r>
          </a:p>
        </p:txBody>
      </p:sp>
    </p:spTree>
    <p:extLst>
      <p:ext uri="{BB962C8B-B14F-4D97-AF65-F5344CB8AC3E}">
        <p14:creationId xmlns:p14="http://schemas.microsoft.com/office/powerpoint/2010/main" val="3535118699"/>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sp>
        <p:nvSpPr>
          <p:cNvPr id="428" name="Rectangle"/>
          <p:cNvSpPr/>
          <p:nvPr/>
        </p:nvSpPr>
        <p:spPr>
          <a:xfrm>
            <a:off x="0" y="3040379"/>
            <a:ext cx="9144000" cy="3817620"/>
          </a:xfrm>
          <a:prstGeom prst="rect">
            <a:avLst/>
          </a:prstGeom>
          <a:solidFill>
            <a:srgbClr val="434343"/>
          </a:solidFill>
          <a:ln w="12700">
            <a:miter lim="400000"/>
          </a:ln>
        </p:spPr>
        <p:txBody>
          <a:bodyPr lIns="45718" tIns="45718" rIns="45718" bIns="45718" anchor="ctr"/>
          <a:lstStyle/>
          <a:p>
            <a:pPr>
              <a:defRPr>
                <a:solidFill>
                  <a:srgbClr val="000000"/>
                </a:solidFill>
                <a:latin typeface="Arial"/>
                <a:ea typeface="Arial"/>
                <a:cs typeface="Arial"/>
                <a:sym typeface="Arial"/>
              </a:defRPr>
            </a:pPr>
            <a:endParaRPr/>
          </a:p>
        </p:txBody>
      </p:sp>
      <p:sp>
        <p:nvSpPr>
          <p:cNvPr id="429" name="Triangle"/>
          <p:cNvSpPr/>
          <p:nvPr/>
        </p:nvSpPr>
        <p:spPr>
          <a:xfrm rot="10800000">
            <a:off x="2573898" y="3040379"/>
            <a:ext cx="384903" cy="177302"/>
          </a:xfrm>
          <a:prstGeom prst="triangle">
            <a:avLst/>
          </a:prstGeom>
          <a:solidFill>
            <a:srgbClr val="303030"/>
          </a:solidFill>
          <a:ln w="12700">
            <a:miter lim="400000"/>
          </a:ln>
        </p:spPr>
        <p:txBody>
          <a:bodyPr lIns="45718" tIns="45718" rIns="45718" bIns="45718" anchor="ctr"/>
          <a:lstStyle/>
          <a:p>
            <a:pPr>
              <a:defRPr>
                <a:solidFill>
                  <a:srgbClr val="000000"/>
                </a:solidFill>
                <a:latin typeface="Arial"/>
                <a:ea typeface="Arial"/>
                <a:cs typeface="Arial"/>
                <a:sym typeface="Arial"/>
              </a:defRPr>
            </a:pPr>
            <a:endParaRPr/>
          </a:p>
        </p:txBody>
      </p:sp>
      <p:sp>
        <p:nvSpPr>
          <p:cNvPr id="430" name="Please tell us:…"/>
          <p:cNvSpPr txBox="1"/>
          <p:nvPr/>
        </p:nvSpPr>
        <p:spPr>
          <a:xfrm>
            <a:off x="2455198" y="1474075"/>
            <a:ext cx="6377104" cy="49607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3" tIns="91423" rIns="91423" bIns="91423">
            <a:spAutoFit/>
          </a:bodyPr>
          <a:lstStyle/>
          <a:p>
            <a:pPr>
              <a:lnSpc>
                <a:spcPct val="115000"/>
              </a:lnSpc>
              <a:spcBef>
                <a:spcPts val="1600"/>
              </a:spcBef>
              <a:defRPr sz="1800">
                <a:solidFill>
                  <a:srgbClr val="ADADAD"/>
                </a:solidFill>
                <a:latin typeface="Chivo"/>
                <a:ea typeface="Chivo"/>
                <a:cs typeface="Chivo"/>
                <a:sym typeface="Chivo"/>
              </a:defRPr>
            </a:pPr>
            <a:r>
              <a:rPr dirty="0">
                <a:latin typeface="Helvetica" pitchFamily="2" charset="0"/>
              </a:rPr>
              <a:t>Breakthrough innovation is often the result of simply</a:t>
            </a:r>
            <a:br>
              <a:rPr lang="en-US" dirty="0">
                <a:latin typeface="Helvetica" pitchFamily="2" charset="0"/>
              </a:rPr>
            </a:br>
            <a:r>
              <a:rPr dirty="0">
                <a:latin typeface="Helvetica" pitchFamily="2" charset="0"/>
              </a:rPr>
              <a:t>seeing old problems and opportunities in new ways.</a:t>
            </a:r>
            <a:endParaRPr dirty="0">
              <a:latin typeface="Helvetica" pitchFamily="2" charset="0"/>
              <a:sym typeface="Arial"/>
            </a:endParaRPr>
          </a:p>
          <a:p>
            <a:pPr>
              <a:lnSpc>
                <a:spcPct val="115000"/>
              </a:lnSpc>
              <a:spcBef>
                <a:spcPts val="1600"/>
              </a:spcBef>
              <a:defRPr sz="1800">
                <a:solidFill>
                  <a:schemeClr val="accent4"/>
                </a:solidFill>
                <a:latin typeface="Chivo"/>
                <a:ea typeface="Chivo"/>
                <a:cs typeface="Chivo"/>
                <a:sym typeface="Chivo"/>
              </a:defRPr>
            </a:pPr>
            <a:r>
              <a:rPr dirty="0">
                <a:latin typeface="Helvetica" pitchFamily="2" charset="0"/>
              </a:rPr>
              <a:t>Effective problem framing and reframing allows us to:</a:t>
            </a:r>
            <a:br>
              <a:rPr dirty="0">
                <a:latin typeface="Helvetica" pitchFamily="2" charset="0"/>
              </a:rPr>
            </a:br>
            <a:br>
              <a:rPr lang="en-US" dirty="0">
                <a:latin typeface="Helvetica" pitchFamily="2" charset="0"/>
              </a:rPr>
            </a:br>
            <a:br>
              <a:rPr lang="en-US" dirty="0">
                <a:latin typeface="Helvetica" pitchFamily="2" charset="0"/>
              </a:rPr>
            </a:br>
            <a:endParaRPr lang="en-US" sz="1800" b="1" dirty="0">
              <a:latin typeface="Helvetica" pitchFamily="2" charset="0"/>
            </a:endParaRPr>
          </a:p>
          <a:p>
            <a:pPr marL="285750" indent="-285750">
              <a:lnSpc>
                <a:spcPct val="115000"/>
              </a:lnSpc>
              <a:spcAft>
                <a:spcPts val="1200"/>
              </a:spcAft>
              <a:buClr>
                <a:srgbClr val="0098A2"/>
              </a:buClr>
              <a:buSzPct val="100000"/>
              <a:buFont typeface="Arial"/>
              <a:buChar char="•"/>
              <a:defRPr sz="2200">
                <a:solidFill>
                  <a:srgbClr val="FFFFFF"/>
                </a:solidFill>
                <a:latin typeface="Chivo"/>
                <a:ea typeface="Chivo"/>
                <a:cs typeface="Chivo"/>
                <a:sym typeface="Chivo"/>
              </a:defRPr>
            </a:pPr>
            <a:r>
              <a:rPr lang="en-US" b="1" dirty="0">
                <a:latin typeface="Helvetica" pitchFamily="2" charset="0"/>
              </a:rPr>
              <a:t>Avoid wasting resources on</a:t>
            </a:r>
            <a:br>
              <a:rPr lang="en-US" b="1" dirty="0">
                <a:latin typeface="Helvetica" pitchFamily="2" charset="0"/>
              </a:rPr>
            </a:br>
            <a:r>
              <a:rPr lang="en-US" b="1" dirty="0">
                <a:latin typeface="Helvetica" pitchFamily="2" charset="0"/>
              </a:rPr>
              <a:t>solving the wrong problems</a:t>
            </a:r>
            <a:endParaRPr lang="en-US" sz="1800" b="1" dirty="0">
              <a:solidFill>
                <a:srgbClr val="ADADAD"/>
              </a:solidFill>
              <a:latin typeface="Helvetica" pitchFamily="2" charset="0"/>
              <a:sym typeface="Arial"/>
            </a:endParaRPr>
          </a:p>
          <a:p>
            <a:pPr marL="285750" indent="-285750">
              <a:lnSpc>
                <a:spcPct val="115000"/>
              </a:lnSpc>
              <a:spcAft>
                <a:spcPts val="1200"/>
              </a:spcAft>
              <a:buClr>
                <a:srgbClr val="0098A2"/>
              </a:buClr>
              <a:buSzPct val="100000"/>
              <a:buFont typeface="Arial"/>
              <a:buChar char="•"/>
              <a:defRPr sz="2200">
                <a:solidFill>
                  <a:srgbClr val="FFFFFF"/>
                </a:solidFill>
                <a:latin typeface="Chivo"/>
                <a:ea typeface="Chivo"/>
                <a:cs typeface="Chivo"/>
                <a:sym typeface="Chivo"/>
              </a:defRPr>
            </a:pPr>
            <a:r>
              <a:rPr b="1" dirty="0">
                <a:latin typeface="Helvetica" pitchFamily="2" charset="0"/>
              </a:rPr>
              <a:t>Expand the range of possible</a:t>
            </a:r>
            <a:br>
              <a:rPr lang="en-US" b="1" dirty="0">
                <a:latin typeface="Helvetica" pitchFamily="2" charset="0"/>
              </a:rPr>
            </a:br>
            <a:r>
              <a:rPr b="1" dirty="0">
                <a:latin typeface="Helvetica" pitchFamily="2" charset="0"/>
              </a:rPr>
              <a:t>solutions to any given problem</a:t>
            </a:r>
            <a:endParaRPr sz="1800" b="1" dirty="0">
              <a:solidFill>
                <a:srgbClr val="ADADAD"/>
              </a:solidFill>
              <a:latin typeface="Helvetica" pitchFamily="2" charset="0"/>
              <a:sym typeface="Arial"/>
            </a:endParaRPr>
          </a:p>
          <a:p>
            <a:pPr marL="285750" indent="-285750">
              <a:lnSpc>
                <a:spcPct val="115000"/>
              </a:lnSpc>
              <a:spcAft>
                <a:spcPts val="1200"/>
              </a:spcAft>
              <a:buClr>
                <a:srgbClr val="0098A2"/>
              </a:buClr>
              <a:buSzPct val="100000"/>
              <a:buFont typeface="Arial"/>
              <a:buChar char="•"/>
              <a:defRPr sz="2200">
                <a:solidFill>
                  <a:srgbClr val="FFFFFF"/>
                </a:solidFill>
                <a:latin typeface="Chivo"/>
                <a:ea typeface="Chivo"/>
                <a:cs typeface="Chivo"/>
                <a:sym typeface="Chivo"/>
              </a:defRPr>
            </a:pPr>
            <a:r>
              <a:rPr b="1" dirty="0">
                <a:latin typeface="Helvetica" pitchFamily="2" charset="0"/>
              </a:rPr>
              <a:t>Maximize creative leverage</a:t>
            </a:r>
            <a:br>
              <a:rPr lang="en-US" b="1" dirty="0">
                <a:latin typeface="Helvetica" pitchFamily="2" charset="0"/>
              </a:rPr>
            </a:br>
            <a:r>
              <a:rPr b="1" dirty="0">
                <a:latin typeface="Helvetica" pitchFamily="2" charset="0"/>
              </a:rPr>
              <a:t>and innovative potential of HCD</a:t>
            </a:r>
          </a:p>
        </p:txBody>
      </p:sp>
      <p:sp>
        <p:nvSpPr>
          <p:cNvPr id="431" name="Line"/>
          <p:cNvSpPr/>
          <p:nvPr/>
        </p:nvSpPr>
        <p:spPr>
          <a:xfrm flipH="1">
            <a:off x="2264849" y="788173"/>
            <a:ext cx="1" cy="5417703"/>
          </a:xfrm>
          <a:prstGeom prst="line">
            <a:avLst/>
          </a:prstGeom>
          <a:ln>
            <a:solidFill>
              <a:srgbClr val="CCEAEC"/>
            </a:solidFill>
          </a:ln>
        </p:spPr>
        <p:txBody>
          <a:bodyPr lIns="45718" tIns="45718" rIns="45718" bIns="45718"/>
          <a:lstStyle/>
          <a:p>
            <a:pPr>
              <a:defRPr>
                <a:solidFill>
                  <a:srgbClr val="FFFFFF"/>
                </a:solidFill>
              </a:defRPr>
            </a:pPr>
            <a:endParaRPr/>
          </a:p>
        </p:txBody>
      </p:sp>
      <p:sp>
        <p:nvSpPr>
          <p:cNvPr id="432" name="Thank you to..."/>
          <p:cNvSpPr txBox="1"/>
          <p:nvPr/>
        </p:nvSpPr>
        <p:spPr>
          <a:xfrm>
            <a:off x="2455198" y="593375"/>
            <a:ext cx="6377104" cy="7289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3" tIns="91423" rIns="91423" bIns="91423">
            <a:spAutoFit/>
          </a:bodyPr>
          <a:lstStyle>
            <a:lvl1pPr>
              <a:defRPr sz="3600" b="1">
                <a:solidFill>
                  <a:srgbClr val="FFFFFF"/>
                </a:solidFill>
              </a:defRPr>
            </a:lvl1pPr>
          </a:lstStyle>
          <a:p>
            <a:r>
              <a:t>Why do problem framing?</a:t>
            </a:r>
          </a:p>
        </p:txBody>
      </p:sp>
      <p:sp>
        <p:nvSpPr>
          <p:cNvPr id="8" name="What is innovation?:">
            <a:extLst>
              <a:ext uri="{FF2B5EF4-FFF2-40B4-BE49-F238E27FC236}">
                <a16:creationId xmlns:a16="http://schemas.microsoft.com/office/drawing/2014/main" id="{AB735E16-E779-AD46-A6F8-B5FA4B870681}"/>
              </a:ext>
            </a:extLst>
          </p:cNvPr>
          <p:cNvSpPr/>
          <p:nvPr/>
        </p:nvSpPr>
        <p:spPr>
          <a:xfrm>
            <a:off x="489200" y="670774"/>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Problem Framing</a:t>
            </a:r>
            <a:endParaRPr lang="en-US" dirty="0">
              <a:solidFill>
                <a:srgbClr val="000000"/>
              </a:solidFill>
            </a:endParaRPr>
          </a:p>
        </p:txBody>
      </p:sp>
    </p:spTree>
    <p:extLst>
      <p:ext uri="{BB962C8B-B14F-4D97-AF65-F5344CB8AC3E}">
        <p14:creationId xmlns:p14="http://schemas.microsoft.com/office/powerpoint/2010/main" val="61808449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sp>
        <p:nvSpPr>
          <p:cNvPr id="223"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10" name="Please tell us:…"/>
          <p:cNvSpPr txBox="1">
            <a:spLocks/>
          </p:cNvSpPr>
          <p:nvPr/>
        </p:nvSpPr>
        <p:spPr>
          <a:xfrm>
            <a:off x="2455099" y="1474075"/>
            <a:ext cx="6377102" cy="185958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Autofit/>
          </a:bodyPr>
          <a:lstStyle>
            <a:lvl1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1pPr>
            <a:lvl2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2pPr>
            <a:lvl3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3pPr>
            <a:lvl4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4pPr>
            <a:lvl5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5pPr>
            <a:lvl6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6pPr>
            <a:lvl7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7pPr>
            <a:lvl8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8pPr>
            <a:lvl9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9pPr>
          </a:lstStyle>
          <a:p>
            <a:pPr marL="285750" indent="-285750">
              <a:buClr>
                <a:srgbClr val="0098A2"/>
              </a:buClr>
              <a:buFont typeface="Arial" charset="0"/>
              <a:buChar char="•"/>
            </a:pPr>
            <a:r>
              <a:rPr lang="en-US" dirty="0">
                <a:solidFill>
                  <a:srgbClr val="CCCCCC"/>
                </a:solidFill>
                <a:latin typeface="Chivo" charset="0"/>
                <a:ea typeface="Chivo" charset="0"/>
                <a:cs typeface="Chivo" charset="0"/>
              </a:rPr>
              <a:t>Our work ranges from pure stakeholder-insight and discovery efforts to full design and piloting projects.</a:t>
            </a:r>
          </a:p>
          <a:p>
            <a:pPr marL="285750" indent="-285750">
              <a:buClr>
                <a:srgbClr val="0098A2"/>
              </a:buClr>
              <a:buFont typeface="Arial" charset="0"/>
              <a:buChar char="•"/>
            </a:pPr>
            <a:r>
              <a:rPr lang="en-US" dirty="0">
                <a:solidFill>
                  <a:srgbClr val="CCCCCC"/>
                </a:solidFill>
                <a:latin typeface="Chivo" charset="0"/>
                <a:ea typeface="Chivo" charset="0"/>
                <a:cs typeface="Chivo" charset="0"/>
              </a:rPr>
              <a:t>We’ve done experience mapping with VA, form design with USDA, full-stack development for USA Jobs, etc...</a:t>
            </a:r>
          </a:p>
        </p:txBody>
      </p:sp>
      <p:pic>
        <p:nvPicPr>
          <p:cNvPr id="13" name="Picture 12"/>
          <p:cNvPicPr>
            <a:picLocks noChangeAspect="1"/>
          </p:cNvPicPr>
          <p:nvPr/>
        </p:nvPicPr>
        <p:blipFill rotWithShape="1">
          <a:blip r:embed="rId3" cstate="print">
            <a:alphaModFix/>
            <a:duotone>
              <a:prstClr val="black"/>
              <a:srgbClr val="0098A2">
                <a:tint val="45000"/>
                <a:satMod val="400000"/>
              </a:srgbClr>
            </a:duotone>
            <a:extLst>
              <a:ext uri="{28A0092B-C50C-407E-A947-70E740481C1C}">
                <a14:useLocalDpi xmlns:a14="http://schemas.microsoft.com/office/drawing/2010/main" val="0"/>
              </a:ext>
            </a:extLst>
          </a:blip>
          <a:srcRect l="8395" r="20102" b="626"/>
          <a:stretch/>
        </p:blipFill>
        <p:spPr>
          <a:xfrm>
            <a:off x="4572855" y="5091799"/>
            <a:ext cx="2285573" cy="1766202"/>
          </a:xfrm>
          <a:prstGeom prst="rect">
            <a:avLst/>
          </a:prstGeom>
        </p:spPr>
      </p:pic>
      <p:pic>
        <p:nvPicPr>
          <p:cNvPr id="15" name="Picture 14"/>
          <p:cNvPicPr>
            <a:picLocks noChangeAspect="1"/>
          </p:cNvPicPr>
          <p:nvPr/>
        </p:nvPicPr>
        <p:blipFill rotWithShape="1">
          <a:blip r:embed="rId4" cstate="print">
            <a:alphaModFix/>
            <a:duotone>
              <a:prstClr val="black"/>
              <a:srgbClr val="0098A2">
                <a:tint val="45000"/>
                <a:satMod val="400000"/>
              </a:srgbClr>
            </a:duotone>
            <a:extLst>
              <a:ext uri="{28A0092B-C50C-407E-A947-70E740481C1C}">
                <a14:useLocalDpi xmlns:a14="http://schemas.microsoft.com/office/drawing/2010/main" val="0"/>
              </a:ext>
            </a:extLst>
          </a:blip>
          <a:srcRect l="3417" r="435"/>
          <a:stretch/>
        </p:blipFill>
        <p:spPr>
          <a:xfrm>
            <a:off x="1" y="5091293"/>
            <a:ext cx="2264848" cy="1766707"/>
          </a:xfrm>
          <a:prstGeom prst="rect">
            <a:avLst/>
          </a:prstGeom>
        </p:spPr>
      </p:pic>
      <p:pic>
        <p:nvPicPr>
          <p:cNvPr id="16" name="Picture 15"/>
          <p:cNvPicPr>
            <a:picLocks noChangeAspect="1"/>
          </p:cNvPicPr>
          <p:nvPr/>
        </p:nvPicPr>
        <p:blipFill rotWithShape="1">
          <a:blip r:embed="rId5" cstate="print">
            <a:alphaModFix/>
            <a:duotone>
              <a:prstClr val="black"/>
              <a:srgbClr val="0098A2">
                <a:tint val="45000"/>
                <a:satMod val="400000"/>
              </a:srgbClr>
            </a:duotone>
            <a:extLst>
              <a:ext uri="{28A0092B-C50C-407E-A947-70E740481C1C}">
                <a14:useLocalDpi xmlns:a14="http://schemas.microsoft.com/office/drawing/2010/main" val="0"/>
              </a:ext>
            </a:extLst>
          </a:blip>
          <a:srcRect l="1183" r="225"/>
          <a:stretch/>
        </p:blipFill>
        <p:spPr>
          <a:xfrm>
            <a:off x="4561538" y="3335584"/>
            <a:ext cx="2308005" cy="1755710"/>
          </a:xfrm>
          <a:prstGeom prst="rect">
            <a:avLst/>
          </a:prstGeom>
        </p:spPr>
      </p:pic>
      <p:pic>
        <p:nvPicPr>
          <p:cNvPr id="17" name="Picture 16"/>
          <p:cNvPicPr>
            <a:picLocks noChangeAspect="1"/>
          </p:cNvPicPr>
          <p:nvPr/>
        </p:nvPicPr>
        <p:blipFill rotWithShape="1">
          <a:blip r:embed="rId6" cstate="print">
            <a:alphaModFix/>
            <a:duotone>
              <a:prstClr val="black"/>
              <a:srgbClr val="0098A2">
                <a:tint val="45000"/>
                <a:satMod val="400000"/>
              </a:srgbClr>
            </a:duotone>
            <a:extLst>
              <a:ext uri="{28A0092B-C50C-407E-A947-70E740481C1C}">
                <a14:useLocalDpi xmlns:a14="http://schemas.microsoft.com/office/drawing/2010/main" val="0"/>
              </a:ext>
            </a:extLst>
          </a:blip>
          <a:srcRect l="10221" r="3604"/>
          <a:stretch/>
        </p:blipFill>
        <p:spPr>
          <a:xfrm>
            <a:off x="6858425" y="3334160"/>
            <a:ext cx="2285574" cy="1768128"/>
          </a:xfrm>
          <a:prstGeom prst="rect">
            <a:avLst/>
          </a:prstGeom>
        </p:spPr>
      </p:pic>
      <p:pic>
        <p:nvPicPr>
          <p:cNvPr id="18" name="Picture 17"/>
          <p:cNvPicPr>
            <a:picLocks noChangeAspect="1"/>
          </p:cNvPicPr>
          <p:nvPr/>
        </p:nvPicPr>
        <p:blipFill rotWithShape="1">
          <a:blip r:embed="rId7" cstate="print">
            <a:alphaModFix/>
            <a:duotone>
              <a:prstClr val="black"/>
              <a:srgbClr val="0098A2">
                <a:tint val="45000"/>
                <a:satMod val="400000"/>
              </a:srgbClr>
            </a:duotone>
            <a:extLst>
              <a:ext uri="{28A0092B-C50C-407E-A947-70E740481C1C}">
                <a14:useLocalDpi xmlns:a14="http://schemas.microsoft.com/office/drawing/2010/main" val="0"/>
              </a:ext>
            </a:extLst>
          </a:blip>
          <a:srcRect l="1625" r="1625"/>
          <a:stretch/>
        </p:blipFill>
        <p:spPr>
          <a:xfrm>
            <a:off x="0" y="3335584"/>
            <a:ext cx="2264849" cy="1755710"/>
          </a:xfrm>
          <a:prstGeom prst="rect">
            <a:avLst/>
          </a:prstGeom>
        </p:spPr>
      </p:pic>
      <p:pic>
        <p:nvPicPr>
          <p:cNvPr id="19" name="Picture 18"/>
          <p:cNvPicPr>
            <a:picLocks noChangeAspect="1"/>
          </p:cNvPicPr>
          <p:nvPr/>
        </p:nvPicPr>
        <p:blipFill rotWithShape="1">
          <a:blip r:embed="rId8" cstate="print">
            <a:alphaModFix/>
            <a:duotone>
              <a:prstClr val="black"/>
              <a:srgbClr val="0098A2">
                <a:tint val="45000"/>
                <a:satMod val="400000"/>
              </a:srgbClr>
            </a:duotone>
            <a:extLst>
              <a:ext uri="{28A0092B-C50C-407E-A947-70E740481C1C}">
                <a14:useLocalDpi xmlns:a14="http://schemas.microsoft.com/office/drawing/2010/main" val="0"/>
              </a:ext>
            </a:extLst>
          </a:blip>
          <a:srcRect l="5977" t="1774" r="4856" b="2218"/>
          <a:stretch/>
        </p:blipFill>
        <p:spPr>
          <a:xfrm>
            <a:off x="6858426" y="5102289"/>
            <a:ext cx="2285573" cy="1755711"/>
          </a:xfrm>
          <a:prstGeom prst="rect">
            <a:avLst/>
          </a:prstGeom>
        </p:spPr>
      </p:pic>
      <p:pic>
        <p:nvPicPr>
          <p:cNvPr id="20" name="Picture 19"/>
          <p:cNvPicPr>
            <a:picLocks noChangeAspect="1"/>
          </p:cNvPicPr>
          <p:nvPr/>
        </p:nvPicPr>
        <p:blipFill rotWithShape="1">
          <a:blip r:embed="rId9" cstate="print">
            <a:alphaModFix/>
            <a:duotone>
              <a:prstClr val="black"/>
              <a:srgbClr val="0098A2">
                <a:tint val="45000"/>
                <a:satMod val="400000"/>
              </a:srgbClr>
            </a:duotone>
            <a:extLst>
              <a:ext uri="{28A0092B-C50C-407E-A947-70E740481C1C}">
                <a14:useLocalDpi xmlns:a14="http://schemas.microsoft.com/office/drawing/2010/main" val="0"/>
              </a:ext>
            </a:extLst>
          </a:blip>
          <a:srcRect l="8985" t="2595" r="15335" b="743"/>
          <a:stretch/>
        </p:blipFill>
        <p:spPr>
          <a:xfrm>
            <a:off x="2264848" y="5091293"/>
            <a:ext cx="2308006" cy="1766708"/>
          </a:xfrm>
          <a:prstGeom prst="rect">
            <a:avLst/>
          </a:prstGeom>
        </p:spPr>
      </p:pic>
      <p:pic>
        <p:nvPicPr>
          <p:cNvPr id="21" name="Picture 20"/>
          <p:cNvPicPr>
            <a:picLocks noChangeAspect="1"/>
          </p:cNvPicPr>
          <p:nvPr/>
        </p:nvPicPr>
        <p:blipFill rotWithShape="1">
          <a:blip r:embed="rId10" cstate="print">
            <a:alphaModFix/>
            <a:duotone>
              <a:prstClr val="black"/>
              <a:srgbClr val="0098A2">
                <a:tint val="45000"/>
                <a:satMod val="400000"/>
              </a:srgbClr>
            </a:duotone>
            <a:extLst>
              <a:ext uri="{28A0092B-C50C-407E-A947-70E740481C1C}">
                <a14:useLocalDpi xmlns:a14="http://schemas.microsoft.com/office/drawing/2010/main" val="0"/>
              </a:ext>
            </a:extLst>
          </a:blip>
          <a:srcRect r="1466"/>
          <a:stretch/>
        </p:blipFill>
        <p:spPr>
          <a:xfrm>
            <a:off x="2264849" y="3333654"/>
            <a:ext cx="2307906" cy="1768633"/>
          </a:xfrm>
          <a:prstGeom prst="rect">
            <a:avLst/>
          </a:prstGeom>
        </p:spPr>
      </p:pic>
      <p:sp>
        <p:nvSpPr>
          <p:cNvPr id="22" name="Let’s get to know each other.">
            <a:extLst>
              <a:ext uri="{FF2B5EF4-FFF2-40B4-BE49-F238E27FC236}">
                <a16:creationId xmlns:a16="http://schemas.microsoft.com/office/drawing/2014/main" id="{72001E29-85B0-AB42-A41A-72405B2B694D}"/>
              </a:ext>
            </a:extLst>
          </p:cNvPr>
          <p:cNvSpPr>
            <a:spLocks noGrp="1"/>
          </p:cNvSpPr>
          <p:nvPr>
            <p:ph type="title"/>
          </p:nvPr>
        </p:nvSpPr>
        <p:spPr>
          <a:xfrm>
            <a:off x="2455200" y="593376"/>
            <a:ext cx="6377002" cy="1376102"/>
          </a:xfrm>
          <a:prstGeom prst="rect">
            <a:avLst/>
          </a:prstGeom>
        </p:spPr>
        <p:txBody>
          <a:bodyPr>
            <a:noAutofit/>
          </a:bodyPr>
          <a:lstStyle>
            <a:lvl1pPr>
              <a:defRPr sz="3600">
                <a:latin typeface="+mn-lt"/>
                <a:ea typeface="+mn-ea"/>
                <a:cs typeface="+mn-cs"/>
                <a:sym typeface="Chivo Bold"/>
              </a:defRPr>
            </a:lvl1pPr>
          </a:lstStyle>
          <a:p>
            <a:r>
              <a:rPr lang="en-US" b="1" dirty="0">
                <a:solidFill>
                  <a:schemeClr val="tx1"/>
                </a:solidFill>
              </a:rPr>
              <a:t>The Lab’s Portfolio</a:t>
            </a:r>
            <a:endParaRPr dirty="0">
              <a:solidFill>
                <a:schemeClr val="tx1"/>
              </a:solidFill>
            </a:endParaRPr>
          </a:p>
        </p:txBody>
      </p:sp>
      <p:sp>
        <p:nvSpPr>
          <p:cNvPr id="14" name="Overview:  Design + Innovation">
            <a:extLst>
              <a:ext uri="{FF2B5EF4-FFF2-40B4-BE49-F238E27FC236}">
                <a16:creationId xmlns:a16="http://schemas.microsoft.com/office/drawing/2014/main" id="{201A1CA7-D71E-7C4C-AC42-326F79CA91F8}"/>
              </a:ext>
            </a:extLst>
          </p:cNvPr>
          <p:cNvSpPr/>
          <p:nvPr/>
        </p:nvSpPr>
        <p:spPr>
          <a:xfrm>
            <a:off x="489200" y="690122"/>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Autofit/>
          </a:bodyPr>
          <a:lstStyle/>
          <a:p>
            <a:pPr>
              <a:defRPr>
                <a:solidFill>
                  <a:srgbClr val="FAA61A"/>
                </a:solidFill>
                <a:latin typeface="+mn-lt"/>
                <a:ea typeface="+mn-ea"/>
                <a:cs typeface="+mn-cs"/>
                <a:sym typeface="Chivo Bold"/>
              </a:defRPr>
            </a:pPr>
            <a:r>
              <a:rPr lang="en-US" b="1" dirty="0"/>
              <a:t>Welcome + Introductions</a:t>
            </a:r>
          </a:p>
        </p:txBody>
      </p:sp>
    </p:spTree>
    <p:extLst>
      <p:ext uri="{BB962C8B-B14F-4D97-AF65-F5344CB8AC3E}">
        <p14:creationId xmlns:p14="http://schemas.microsoft.com/office/powerpoint/2010/main" val="1097848162"/>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pic>
        <p:nvPicPr>
          <p:cNvPr id="447" name="Picture 2" descr="Picture 2"/>
          <p:cNvPicPr>
            <a:picLocks noChangeAspect="1"/>
          </p:cNvPicPr>
          <p:nvPr/>
        </p:nvPicPr>
        <p:blipFill>
          <a:blip r:embed="rId3"/>
          <a:stretch>
            <a:fillRect/>
          </a:stretch>
        </p:blipFill>
        <p:spPr>
          <a:xfrm>
            <a:off x="0" y="-71439"/>
            <a:ext cx="9144000" cy="7000877"/>
          </a:xfrm>
          <a:prstGeom prst="rect">
            <a:avLst/>
          </a:prstGeom>
          <a:ln w="12700">
            <a:miter lim="400000"/>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pic>
        <p:nvPicPr>
          <p:cNvPr id="449" name="Picture 2" descr="Picture 2"/>
          <p:cNvPicPr>
            <a:picLocks noChangeAspect="1"/>
          </p:cNvPicPr>
          <p:nvPr/>
        </p:nvPicPr>
        <p:blipFill>
          <a:blip r:embed="rId3"/>
          <a:stretch>
            <a:fillRect/>
          </a:stretch>
        </p:blipFill>
        <p:spPr>
          <a:xfrm>
            <a:off x="0" y="0"/>
            <a:ext cx="9144000" cy="6858000"/>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pic>
        <p:nvPicPr>
          <p:cNvPr id="451" name="Picture 2" descr="Picture 2"/>
          <p:cNvPicPr>
            <a:picLocks noChangeAspect="1"/>
          </p:cNvPicPr>
          <p:nvPr/>
        </p:nvPicPr>
        <p:blipFill>
          <a:blip r:embed="rId3"/>
          <a:stretch>
            <a:fillRect/>
          </a:stretch>
        </p:blipFill>
        <p:spPr>
          <a:xfrm>
            <a:off x="0" y="-19050"/>
            <a:ext cx="9144000" cy="6877050"/>
          </a:xfrm>
          <a:prstGeom prst="rect">
            <a:avLst/>
          </a:prstGeom>
          <a:ln w="12700">
            <a:miter lim="400000"/>
          </a:ln>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sp>
        <p:nvSpPr>
          <p:cNvPr id="165" name="Our challenge*…"/>
          <p:cNvSpPr>
            <a:spLocks noGrp="1"/>
          </p:cNvSpPr>
          <p:nvPr>
            <p:ph type="title"/>
          </p:nvPr>
        </p:nvSpPr>
        <p:spPr>
          <a:xfrm>
            <a:off x="2455199" y="593375"/>
            <a:ext cx="6377102" cy="1300739"/>
          </a:xfrm>
          <a:prstGeom prst="rect">
            <a:avLst/>
          </a:prstGeom>
        </p:spPr>
        <p:txBody>
          <a:bodyPr/>
          <a:lstStyle/>
          <a:p>
            <a:pPr>
              <a:defRPr sz="3600" b="1">
                <a:latin typeface="+mn-lt"/>
                <a:ea typeface="+mn-ea"/>
                <a:cs typeface="+mn-cs"/>
                <a:sym typeface="Helvetica"/>
              </a:defRPr>
            </a:pPr>
            <a:r>
              <a:rPr dirty="0"/>
              <a:t>Our</a:t>
            </a:r>
            <a:r>
              <a:rPr lang="en-US" dirty="0"/>
              <a:t> Design</a:t>
            </a:r>
            <a:r>
              <a:rPr dirty="0"/>
              <a:t> </a:t>
            </a:r>
            <a:r>
              <a:rPr lang="en-US" dirty="0"/>
              <a:t>C</a:t>
            </a:r>
            <a:r>
              <a:rPr dirty="0"/>
              <a:t>hallenge</a:t>
            </a:r>
            <a:r>
              <a:rPr dirty="0">
                <a:solidFill>
                  <a:srgbClr val="0098A2"/>
                </a:solidFill>
              </a:rPr>
              <a:t>*</a:t>
            </a:r>
          </a:p>
          <a:p>
            <a:pPr>
              <a:defRPr sz="3600" b="1">
                <a:latin typeface="+mn-lt"/>
                <a:ea typeface="+mn-ea"/>
                <a:cs typeface="+mn-cs"/>
                <a:sym typeface="Helvetica"/>
              </a:defRPr>
            </a:pPr>
            <a:br>
              <a:rPr lang="en-US" sz="1800" dirty="0">
                <a:solidFill>
                  <a:srgbClr val="0098A2"/>
                </a:solidFill>
              </a:rPr>
            </a:br>
            <a:r>
              <a:rPr lang="en-US" sz="1800" dirty="0">
                <a:solidFill>
                  <a:srgbClr val="0098A2"/>
                </a:solidFill>
              </a:rPr>
              <a:t>*</a:t>
            </a:r>
            <a:r>
              <a:rPr sz="1800" b="0" i="1" dirty="0">
                <a:solidFill>
                  <a:srgbClr val="0098A2"/>
                </a:solidFill>
              </a:rPr>
              <a:t>a task or situation that tests someone’s abilities</a:t>
            </a:r>
          </a:p>
        </p:txBody>
      </p:sp>
      <p:sp>
        <p:nvSpPr>
          <p:cNvPr id="166" name="Imagine you are the National Parks Service. Your challenge these three days will be:…"/>
          <p:cNvSpPr>
            <a:spLocks noGrp="1"/>
          </p:cNvSpPr>
          <p:nvPr>
            <p:ph type="body" sz="half" idx="1"/>
          </p:nvPr>
        </p:nvSpPr>
        <p:spPr>
          <a:xfrm>
            <a:off x="2455099" y="1992957"/>
            <a:ext cx="6377102" cy="2419153"/>
          </a:xfrm>
          <a:prstGeom prst="rect">
            <a:avLst/>
          </a:prstGeom>
        </p:spPr>
        <p:txBody>
          <a:bodyPr>
            <a:normAutofit/>
          </a:bodyPr>
          <a:lstStyle/>
          <a:p>
            <a:pPr>
              <a:lnSpc>
                <a:spcPct val="110000"/>
              </a:lnSpc>
              <a:spcBef>
                <a:spcPts val="900"/>
              </a:spcBef>
              <a:defRPr>
                <a:solidFill>
                  <a:srgbClr val="CCCCCC"/>
                </a:solidFill>
                <a:latin typeface="+mn-lt"/>
                <a:ea typeface="+mn-ea"/>
                <a:cs typeface="+mn-cs"/>
                <a:sym typeface="Helvetica"/>
              </a:defRPr>
            </a:pPr>
            <a:r>
              <a:rPr lang="en-US" dirty="0"/>
              <a:t>Your challenge for these three days will be</a:t>
            </a:r>
            <a:r>
              <a:rPr dirty="0"/>
              <a:t>:</a:t>
            </a:r>
            <a:br>
              <a:rPr lang="en-US" dirty="0"/>
            </a:br>
            <a:endParaRPr sz="800" dirty="0"/>
          </a:p>
          <a:p>
            <a:pPr marL="499744" indent="-360044">
              <a:lnSpc>
                <a:spcPct val="110000"/>
              </a:lnSpc>
              <a:spcBef>
                <a:spcPts val="900"/>
              </a:spcBef>
              <a:buClr>
                <a:srgbClr val="0098A2"/>
              </a:buClr>
              <a:buSzPct val="100000"/>
              <a:buChar char="•"/>
              <a:defRPr>
                <a:solidFill>
                  <a:srgbClr val="CCCCCC"/>
                </a:solidFill>
                <a:latin typeface="+mn-lt"/>
                <a:ea typeface="+mn-ea"/>
                <a:cs typeface="+mn-cs"/>
                <a:sym typeface="Helvetica"/>
              </a:defRPr>
            </a:pPr>
            <a:r>
              <a:rPr lang="en-US" dirty="0">
                <a:solidFill>
                  <a:schemeClr val="accent4"/>
                </a:solidFill>
              </a:rPr>
              <a:t>To improve the experience of “having lunch” for the local workforce of California, MD or Pax River</a:t>
            </a:r>
          </a:p>
        </p:txBody>
      </p:sp>
      <p:sp>
        <p:nvSpPr>
          <p:cNvPr id="163"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19" name="Objectives:">
            <a:extLst>
              <a:ext uri="{FF2B5EF4-FFF2-40B4-BE49-F238E27FC236}">
                <a16:creationId xmlns:a16="http://schemas.microsoft.com/office/drawing/2014/main" id="{DD0EDC7F-65AE-8949-830A-F1E53F76FF37}"/>
              </a:ext>
            </a:extLst>
          </p:cNvPr>
          <p:cNvSpPr/>
          <p:nvPr/>
        </p:nvSpPr>
        <p:spPr>
          <a:xfrm>
            <a:off x="489200" y="670774"/>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a:defRPr b="1">
                <a:solidFill>
                  <a:srgbClr val="FAA61A"/>
                </a:solidFill>
                <a:latin typeface="+mn-lt"/>
                <a:ea typeface="+mn-ea"/>
                <a:cs typeface="+mn-cs"/>
                <a:sym typeface="Helvetica"/>
              </a:defRPr>
            </a:pPr>
            <a:r>
              <a:rPr lang="en-US" dirty="0"/>
              <a:t>Objectives + Expectations</a:t>
            </a:r>
            <a:endParaRPr dirty="0"/>
          </a:p>
        </p:txBody>
      </p:sp>
      <p:pic>
        <p:nvPicPr>
          <p:cNvPr id="1026" name="Picture 2" descr="Image result for california md restaurants">
            <a:extLst>
              <a:ext uri="{FF2B5EF4-FFF2-40B4-BE49-F238E27FC236}">
                <a16:creationId xmlns:a16="http://schemas.microsoft.com/office/drawing/2014/main" id="{01152861-A269-4107-90F9-F7B06A4B0E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08739"/>
            <a:ext cx="3664966" cy="244331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st. inie's coffee">
            <a:extLst>
              <a:ext uri="{FF2B5EF4-FFF2-40B4-BE49-F238E27FC236}">
                <a16:creationId xmlns:a16="http://schemas.microsoft.com/office/drawing/2014/main" id="{F5A9B085-3FEB-4386-9D02-7F6A9F59FC2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066" r="14609"/>
          <a:stretch/>
        </p:blipFill>
        <p:spPr bwMode="auto">
          <a:xfrm>
            <a:off x="6168932" y="4408738"/>
            <a:ext cx="2975068" cy="244926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pax river sea wings">
            <a:extLst>
              <a:ext uri="{FF2B5EF4-FFF2-40B4-BE49-F238E27FC236}">
                <a16:creationId xmlns:a16="http://schemas.microsoft.com/office/drawing/2014/main" id="{8136C395-DA8E-4822-9B87-C962D3A4D6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7237" y="4412110"/>
            <a:ext cx="3261695" cy="2443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420588"/>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sp>
        <p:nvSpPr>
          <p:cNvPr id="666"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667" name="Planning data collection…"/>
          <p:cNvSpPr>
            <a:spLocks noGrp="1"/>
          </p:cNvSpPr>
          <p:nvPr>
            <p:ph type="title"/>
          </p:nvPr>
        </p:nvSpPr>
        <p:spPr>
          <a:xfrm>
            <a:off x="2455199" y="622975"/>
            <a:ext cx="5845613" cy="1860544"/>
          </a:xfrm>
          <a:prstGeom prst="rect">
            <a:avLst/>
          </a:prstGeom>
        </p:spPr>
        <p:txBody>
          <a:bodyPr>
            <a:normAutofit/>
          </a:bodyPr>
          <a:lstStyle/>
          <a:p>
            <a:pPr>
              <a:defRPr sz="3600" b="1">
                <a:latin typeface="+mn-lt"/>
                <a:ea typeface="+mn-ea"/>
                <a:cs typeface="+mn-cs"/>
                <a:sym typeface="Helvetica"/>
              </a:defRPr>
            </a:pPr>
            <a:r>
              <a:rPr lang="en-US" dirty="0"/>
              <a:t>Domain Mapping</a:t>
            </a:r>
            <a:endParaRPr dirty="0"/>
          </a:p>
        </p:txBody>
      </p:sp>
      <p:pic>
        <p:nvPicPr>
          <p:cNvPr id="51" name="Picture 50">
            <a:extLst>
              <a:ext uri="{FF2B5EF4-FFF2-40B4-BE49-F238E27FC236}">
                <a16:creationId xmlns:a16="http://schemas.microsoft.com/office/drawing/2014/main" id="{A6990B5C-BBCD-2048-AD23-6E0C34E8D87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084" b="10481"/>
          <a:stretch/>
        </p:blipFill>
        <p:spPr>
          <a:xfrm>
            <a:off x="2575285" y="1434666"/>
            <a:ext cx="4400968" cy="4755443"/>
          </a:xfrm>
          <a:prstGeom prst="rect">
            <a:avLst/>
          </a:prstGeom>
          <a:solidFill>
            <a:schemeClr val="tx1"/>
          </a:solidFill>
        </p:spPr>
      </p:pic>
      <p:sp>
        <p:nvSpPr>
          <p:cNvPr id="7" name="What is innovation?:">
            <a:extLst>
              <a:ext uri="{FF2B5EF4-FFF2-40B4-BE49-F238E27FC236}">
                <a16:creationId xmlns:a16="http://schemas.microsoft.com/office/drawing/2014/main" id="{9BFB9742-24CF-944F-820D-0EECF6D2FD7C}"/>
              </a:ext>
            </a:extLst>
          </p:cNvPr>
          <p:cNvSpPr/>
          <p:nvPr/>
        </p:nvSpPr>
        <p:spPr>
          <a:xfrm>
            <a:off x="489200" y="670774"/>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Problem Framing</a:t>
            </a:r>
            <a:endParaRPr lang="en-US" dirty="0">
              <a:solidFill>
                <a:srgbClr val="000000"/>
              </a:solidFill>
            </a:endParaRPr>
          </a:p>
        </p:txBody>
      </p:sp>
    </p:spTree>
    <p:extLst>
      <p:ext uri="{BB962C8B-B14F-4D97-AF65-F5344CB8AC3E}">
        <p14:creationId xmlns:p14="http://schemas.microsoft.com/office/powerpoint/2010/main" val="1062913202"/>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sp>
        <p:nvSpPr>
          <p:cNvPr id="52" name="Take a moment to reflect on an example of a product, service, or process that exemplifies human-centered design for you. Share it with the group.">
            <a:extLst>
              <a:ext uri="{FF2B5EF4-FFF2-40B4-BE49-F238E27FC236}">
                <a16:creationId xmlns:a16="http://schemas.microsoft.com/office/drawing/2014/main" id="{AA531B19-DC07-7E45-82AC-A952EDC1DBEC}"/>
              </a:ext>
            </a:extLst>
          </p:cNvPr>
          <p:cNvSpPr txBox="1">
            <a:spLocks/>
          </p:cNvSpPr>
          <p:nvPr/>
        </p:nvSpPr>
        <p:spPr>
          <a:xfrm>
            <a:off x="2455099" y="1917486"/>
            <a:ext cx="6377102" cy="1473364"/>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rmAutofit/>
          </a:bodyPr>
          <a:lstStyle>
            <a:lvl1pPr marL="0" marR="0" indent="0" algn="l" defTabSz="914400" rtl="0" latinLnBrk="0">
              <a:lnSpc>
                <a:spcPct val="120000"/>
              </a:lnSpc>
              <a:spcBef>
                <a:spcPts val="0"/>
              </a:spcBef>
              <a:spcAft>
                <a:spcPts val="0"/>
              </a:spcAft>
              <a:buClrTx/>
              <a:buSzTx/>
              <a:buFontTx/>
              <a:buNone/>
              <a:tabLst/>
              <a:defRPr sz="2100" b="0" i="0" u="none" strike="noStrike" cap="none" spc="0" baseline="0">
                <a:ln>
                  <a:noFill/>
                </a:ln>
                <a:solidFill>
                  <a:srgbClr val="CCCCCC"/>
                </a:solidFill>
                <a:uFillTx/>
                <a:latin typeface="+mn-lt"/>
                <a:ea typeface="+mn-ea"/>
                <a:cs typeface="+mn-cs"/>
                <a:sym typeface="Helvetica"/>
              </a:defRPr>
            </a:lvl1pPr>
            <a:lvl2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2pPr>
            <a:lvl3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3pPr>
            <a:lvl4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4pPr>
            <a:lvl5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5pPr>
            <a:lvl6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6pPr>
            <a:lvl7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7pPr>
            <a:lvl8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8pPr>
            <a:lvl9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9pPr>
          </a:lstStyle>
          <a:p>
            <a:r>
              <a:rPr lang="en-US" sz="2000" dirty="0">
                <a:solidFill>
                  <a:srgbClr val="0098A2"/>
                </a:solidFill>
              </a:rPr>
              <a:t>DOMAINS </a:t>
            </a:r>
            <a:r>
              <a:rPr lang="en-US" sz="2000" dirty="0"/>
              <a:t>are factors that will help define the problem. They may be people, places, circumstances, etc. and they may change through the design process.</a:t>
            </a:r>
          </a:p>
        </p:txBody>
      </p:sp>
      <p:sp>
        <p:nvSpPr>
          <p:cNvPr id="666"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667" name="Planning data collection…"/>
          <p:cNvSpPr>
            <a:spLocks noGrp="1"/>
          </p:cNvSpPr>
          <p:nvPr>
            <p:ph type="title"/>
          </p:nvPr>
        </p:nvSpPr>
        <p:spPr>
          <a:xfrm>
            <a:off x="2455199" y="622975"/>
            <a:ext cx="5845613" cy="1860544"/>
          </a:xfrm>
          <a:prstGeom prst="rect">
            <a:avLst/>
          </a:prstGeom>
        </p:spPr>
        <p:txBody>
          <a:bodyPr>
            <a:normAutofit/>
          </a:bodyPr>
          <a:lstStyle/>
          <a:p>
            <a:pPr>
              <a:defRPr sz="3600" b="1">
                <a:latin typeface="+mn-lt"/>
                <a:ea typeface="+mn-ea"/>
                <a:cs typeface="+mn-cs"/>
                <a:sym typeface="Helvetica"/>
              </a:defRPr>
            </a:pPr>
            <a:r>
              <a:rPr lang="en-US" dirty="0"/>
              <a:t>Domain Mapping:</a:t>
            </a:r>
            <a:br>
              <a:rPr lang="en-US" dirty="0"/>
            </a:br>
            <a:r>
              <a:rPr lang="en-US" dirty="0"/>
              <a:t>What We’re Focused On</a:t>
            </a:r>
            <a:endParaRPr dirty="0"/>
          </a:p>
        </p:txBody>
      </p:sp>
      <p:grpSp>
        <p:nvGrpSpPr>
          <p:cNvPr id="7" name="Group">
            <a:extLst>
              <a:ext uri="{FF2B5EF4-FFF2-40B4-BE49-F238E27FC236}">
                <a16:creationId xmlns:a16="http://schemas.microsoft.com/office/drawing/2014/main" id="{8B389BB6-397B-0941-8923-B559972F481C}"/>
              </a:ext>
            </a:extLst>
          </p:cNvPr>
          <p:cNvGrpSpPr/>
          <p:nvPr/>
        </p:nvGrpSpPr>
        <p:grpSpPr>
          <a:xfrm>
            <a:off x="3139206" y="4388732"/>
            <a:ext cx="450503" cy="449948"/>
            <a:chOff x="0" y="0"/>
            <a:chExt cx="450502" cy="449947"/>
          </a:xfrm>
        </p:grpSpPr>
        <p:sp>
          <p:nvSpPr>
            <p:cNvPr id="8" name="Square">
              <a:extLst>
                <a:ext uri="{FF2B5EF4-FFF2-40B4-BE49-F238E27FC236}">
                  <a16:creationId xmlns:a16="http://schemas.microsoft.com/office/drawing/2014/main" id="{04EEC128-5D52-8642-95D9-88563F5D9D94}"/>
                </a:ext>
              </a:extLst>
            </p:cNvPr>
            <p:cNvSpPr/>
            <p:nvPr/>
          </p:nvSpPr>
          <p:spPr>
            <a:xfrm>
              <a:off x="-1" y="0"/>
              <a:ext cx="450504" cy="449948"/>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9" name="Line">
              <a:extLst>
                <a:ext uri="{FF2B5EF4-FFF2-40B4-BE49-F238E27FC236}">
                  <a16:creationId xmlns:a16="http://schemas.microsoft.com/office/drawing/2014/main" id="{C8EED965-9C0E-D84C-B662-4C4927A5FEFD}"/>
                </a:ext>
              </a:extLst>
            </p:cNvPr>
            <p:cNvSpPr/>
            <p:nvPr/>
          </p:nvSpPr>
          <p:spPr>
            <a:xfrm>
              <a:off x="117434" y="134614"/>
              <a:ext cx="21437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10" name="Line">
              <a:extLst>
                <a:ext uri="{FF2B5EF4-FFF2-40B4-BE49-F238E27FC236}">
                  <a16:creationId xmlns:a16="http://schemas.microsoft.com/office/drawing/2014/main" id="{498D233E-6E38-A847-A083-9AABB3963248}"/>
                </a:ext>
              </a:extLst>
            </p:cNvPr>
            <p:cNvSpPr/>
            <p:nvPr/>
          </p:nvSpPr>
          <p:spPr>
            <a:xfrm>
              <a:off x="117434" y="217058"/>
              <a:ext cx="156588"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grpSp>
        <p:nvGrpSpPr>
          <p:cNvPr id="11" name="Group">
            <a:extLst>
              <a:ext uri="{FF2B5EF4-FFF2-40B4-BE49-F238E27FC236}">
                <a16:creationId xmlns:a16="http://schemas.microsoft.com/office/drawing/2014/main" id="{B7FE8367-C1E0-E546-A479-76FBDB64BA23}"/>
              </a:ext>
            </a:extLst>
          </p:cNvPr>
          <p:cNvGrpSpPr/>
          <p:nvPr/>
        </p:nvGrpSpPr>
        <p:grpSpPr>
          <a:xfrm>
            <a:off x="6233750" y="3474332"/>
            <a:ext cx="450503" cy="449948"/>
            <a:chOff x="0" y="0"/>
            <a:chExt cx="450502" cy="449947"/>
          </a:xfrm>
        </p:grpSpPr>
        <p:sp>
          <p:nvSpPr>
            <p:cNvPr id="12" name="Square">
              <a:extLst>
                <a:ext uri="{FF2B5EF4-FFF2-40B4-BE49-F238E27FC236}">
                  <a16:creationId xmlns:a16="http://schemas.microsoft.com/office/drawing/2014/main" id="{030CC20F-78CE-C748-8CE7-8CC23EE7FF7C}"/>
                </a:ext>
              </a:extLst>
            </p:cNvPr>
            <p:cNvSpPr/>
            <p:nvPr/>
          </p:nvSpPr>
          <p:spPr>
            <a:xfrm>
              <a:off x="-1" y="0"/>
              <a:ext cx="450504" cy="449948"/>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13" name="Line">
              <a:extLst>
                <a:ext uri="{FF2B5EF4-FFF2-40B4-BE49-F238E27FC236}">
                  <a16:creationId xmlns:a16="http://schemas.microsoft.com/office/drawing/2014/main" id="{AED2CC24-6B95-D449-BCFF-7C8FE203D083}"/>
                </a:ext>
              </a:extLst>
            </p:cNvPr>
            <p:cNvSpPr/>
            <p:nvPr/>
          </p:nvSpPr>
          <p:spPr>
            <a:xfrm>
              <a:off x="117434" y="134614"/>
              <a:ext cx="21437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14" name="Line">
              <a:extLst>
                <a:ext uri="{FF2B5EF4-FFF2-40B4-BE49-F238E27FC236}">
                  <a16:creationId xmlns:a16="http://schemas.microsoft.com/office/drawing/2014/main" id="{F0403DBF-73CE-2E48-A83F-B485910A21B4}"/>
                </a:ext>
              </a:extLst>
            </p:cNvPr>
            <p:cNvSpPr/>
            <p:nvPr/>
          </p:nvSpPr>
          <p:spPr>
            <a:xfrm>
              <a:off x="117434" y="217058"/>
              <a:ext cx="156588"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grpSp>
        <p:nvGrpSpPr>
          <p:cNvPr id="15" name="Group">
            <a:extLst>
              <a:ext uri="{FF2B5EF4-FFF2-40B4-BE49-F238E27FC236}">
                <a16:creationId xmlns:a16="http://schemas.microsoft.com/office/drawing/2014/main" id="{A71A9CCC-17C4-E745-B9A1-2C1C2568DBC1}"/>
              </a:ext>
            </a:extLst>
          </p:cNvPr>
          <p:cNvGrpSpPr/>
          <p:nvPr/>
        </p:nvGrpSpPr>
        <p:grpSpPr>
          <a:xfrm>
            <a:off x="5265981" y="5215235"/>
            <a:ext cx="450503" cy="449948"/>
            <a:chOff x="0" y="0"/>
            <a:chExt cx="450502" cy="449947"/>
          </a:xfrm>
        </p:grpSpPr>
        <p:sp>
          <p:nvSpPr>
            <p:cNvPr id="16" name="Square">
              <a:extLst>
                <a:ext uri="{FF2B5EF4-FFF2-40B4-BE49-F238E27FC236}">
                  <a16:creationId xmlns:a16="http://schemas.microsoft.com/office/drawing/2014/main" id="{3781AFA2-4355-AD43-B17C-CE08C511BBA1}"/>
                </a:ext>
              </a:extLst>
            </p:cNvPr>
            <p:cNvSpPr/>
            <p:nvPr/>
          </p:nvSpPr>
          <p:spPr>
            <a:xfrm>
              <a:off x="-1" y="0"/>
              <a:ext cx="450504" cy="449948"/>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17" name="Line">
              <a:extLst>
                <a:ext uri="{FF2B5EF4-FFF2-40B4-BE49-F238E27FC236}">
                  <a16:creationId xmlns:a16="http://schemas.microsoft.com/office/drawing/2014/main" id="{2D704C73-0025-3044-9A8C-CED4CDBF9C20}"/>
                </a:ext>
              </a:extLst>
            </p:cNvPr>
            <p:cNvSpPr/>
            <p:nvPr/>
          </p:nvSpPr>
          <p:spPr>
            <a:xfrm>
              <a:off x="117434" y="134614"/>
              <a:ext cx="21437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18" name="Line">
              <a:extLst>
                <a:ext uri="{FF2B5EF4-FFF2-40B4-BE49-F238E27FC236}">
                  <a16:creationId xmlns:a16="http://schemas.microsoft.com/office/drawing/2014/main" id="{469DA788-39BB-9448-82AC-42DBA6AD5613}"/>
                </a:ext>
              </a:extLst>
            </p:cNvPr>
            <p:cNvSpPr/>
            <p:nvPr/>
          </p:nvSpPr>
          <p:spPr>
            <a:xfrm>
              <a:off x="117434" y="217058"/>
              <a:ext cx="156588"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sp>
        <p:nvSpPr>
          <p:cNvPr id="19" name="Square">
            <a:extLst>
              <a:ext uri="{FF2B5EF4-FFF2-40B4-BE49-F238E27FC236}">
                <a16:creationId xmlns:a16="http://schemas.microsoft.com/office/drawing/2014/main" id="{7B0FFBD5-68E7-F448-923F-831E42709E1E}"/>
              </a:ext>
            </a:extLst>
          </p:cNvPr>
          <p:cNvSpPr/>
          <p:nvPr/>
        </p:nvSpPr>
        <p:spPr>
          <a:xfrm>
            <a:off x="7356014" y="4073397"/>
            <a:ext cx="450505" cy="449949"/>
          </a:xfrm>
          <a:prstGeom prst="rect">
            <a:avLst/>
          </a:prstGeom>
          <a:noFill/>
          <a:ln w="38100" cap="flat">
            <a:solidFill>
              <a:srgbClr val="0098A2"/>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20" name="Line">
            <a:extLst>
              <a:ext uri="{FF2B5EF4-FFF2-40B4-BE49-F238E27FC236}">
                <a16:creationId xmlns:a16="http://schemas.microsoft.com/office/drawing/2014/main" id="{DB8139B8-41C5-B542-AD1B-D83E3171A43B}"/>
              </a:ext>
            </a:extLst>
          </p:cNvPr>
          <p:cNvSpPr/>
          <p:nvPr/>
        </p:nvSpPr>
        <p:spPr>
          <a:xfrm>
            <a:off x="7473449" y="4208011"/>
            <a:ext cx="214370" cy="1"/>
          </a:xfrm>
          <a:prstGeom prst="line">
            <a:avLst/>
          </a:prstGeom>
          <a:noFill/>
          <a:ln w="38100" cap="flat">
            <a:solidFill>
              <a:srgbClr val="0098A2"/>
            </a:solidFill>
            <a:prstDash val="solid"/>
            <a:round/>
          </a:ln>
          <a:effectLst/>
        </p:spPr>
        <p:txBody>
          <a:bodyPr wrap="square" lIns="45719" tIns="45719" rIns="45719" bIns="45719" numCol="1" anchor="t">
            <a:noAutofit/>
          </a:bodyPr>
          <a:lstStyle/>
          <a:p>
            <a:endParaRPr/>
          </a:p>
        </p:txBody>
      </p:sp>
      <p:sp>
        <p:nvSpPr>
          <p:cNvPr id="21" name="Line">
            <a:extLst>
              <a:ext uri="{FF2B5EF4-FFF2-40B4-BE49-F238E27FC236}">
                <a16:creationId xmlns:a16="http://schemas.microsoft.com/office/drawing/2014/main" id="{EE858F4F-3F1B-3549-AFBF-81408D97EED2}"/>
              </a:ext>
            </a:extLst>
          </p:cNvPr>
          <p:cNvSpPr/>
          <p:nvPr/>
        </p:nvSpPr>
        <p:spPr>
          <a:xfrm>
            <a:off x="7473449" y="4290455"/>
            <a:ext cx="156588" cy="1"/>
          </a:xfrm>
          <a:prstGeom prst="line">
            <a:avLst/>
          </a:prstGeom>
          <a:noFill/>
          <a:ln w="38100" cap="flat">
            <a:solidFill>
              <a:srgbClr val="0098A2"/>
            </a:solidFill>
            <a:prstDash val="solid"/>
            <a:round/>
          </a:ln>
          <a:effectLst/>
        </p:spPr>
        <p:txBody>
          <a:bodyPr wrap="square" lIns="45719" tIns="45719" rIns="45719" bIns="45719" numCol="1" anchor="t">
            <a:noAutofit/>
          </a:bodyPr>
          <a:lstStyle/>
          <a:p>
            <a:endParaRPr/>
          </a:p>
        </p:txBody>
      </p:sp>
      <p:sp>
        <p:nvSpPr>
          <p:cNvPr id="22" name="Square">
            <a:extLst>
              <a:ext uri="{FF2B5EF4-FFF2-40B4-BE49-F238E27FC236}">
                <a16:creationId xmlns:a16="http://schemas.microsoft.com/office/drawing/2014/main" id="{DEF90E7C-7E68-AC46-9C23-74C33EFF16AA}"/>
              </a:ext>
            </a:extLst>
          </p:cNvPr>
          <p:cNvSpPr/>
          <p:nvPr/>
        </p:nvSpPr>
        <p:spPr>
          <a:xfrm>
            <a:off x="5599049" y="3922143"/>
            <a:ext cx="450505" cy="449949"/>
          </a:xfrm>
          <a:prstGeom prst="rect">
            <a:avLst/>
          </a:prstGeom>
          <a:noFill/>
          <a:ln w="38100" cap="flat">
            <a:solidFill>
              <a:srgbClr val="0098A2"/>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23" name="Line">
            <a:extLst>
              <a:ext uri="{FF2B5EF4-FFF2-40B4-BE49-F238E27FC236}">
                <a16:creationId xmlns:a16="http://schemas.microsoft.com/office/drawing/2014/main" id="{74BF6547-ADDE-F44B-BF9E-3C30FA215DDC}"/>
              </a:ext>
            </a:extLst>
          </p:cNvPr>
          <p:cNvSpPr/>
          <p:nvPr/>
        </p:nvSpPr>
        <p:spPr>
          <a:xfrm>
            <a:off x="5716484" y="4056757"/>
            <a:ext cx="214370" cy="1"/>
          </a:xfrm>
          <a:prstGeom prst="line">
            <a:avLst/>
          </a:prstGeom>
          <a:noFill/>
          <a:ln w="38100" cap="flat">
            <a:solidFill>
              <a:srgbClr val="0098A2"/>
            </a:solidFill>
            <a:prstDash val="solid"/>
            <a:round/>
          </a:ln>
          <a:effectLst/>
        </p:spPr>
        <p:txBody>
          <a:bodyPr wrap="square" lIns="45719" tIns="45719" rIns="45719" bIns="45719" numCol="1" anchor="t">
            <a:noAutofit/>
          </a:bodyPr>
          <a:lstStyle/>
          <a:p>
            <a:endParaRPr/>
          </a:p>
        </p:txBody>
      </p:sp>
      <p:sp>
        <p:nvSpPr>
          <p:cNvPr id="24" name="Line">
            <a:extLst>
              <a:ext uri="{FF2B5EF4-FFF2-40B4-BE49-F238E27FC236}">
                <a16:creationId xmlns:a16="http://schemas.microsoft.com/office/drawing/2014/main" id="{F2F45FFF-C6FB-9847-8C25-897B3282908D}"/>
              </a:ext>
            </a:extLst>
          </p:cNvPr>
          <p:cNvSpPr/>
          <p:nvPr/>
        </p:nvSpPr>
        <p:spPr>
          <a:xfrm>
            <a:off x="5716484" y="4139201"/>
            <a:ext cx="156588" cy="1"/>
          </a:xfrm>
          <a:prstGeom prst="line">
            <a:avLst/>
          </a:prstGeom>
          <a:noFill/>
          <a:ln w="38100" cap="flat">
            <a:solidFill>
              <a:srgbClr val="0098A2"/>
            </a:solidFill>
            <a:prstDash val="solid"/>
            <a:round/>
          </a:ln>
          <a:effectLst/>
        </p:spPr>
        <p:txBody>
          <a:bodyPr wrap="square" lIns="45719" tIns="45719" rIns="45719" bIns="45719" numCol="1" anchor="t">
            <a:noAutofit/>
          </a:bodyPr>
          <a:lstStyle/>
          <a:p>
            <a:endParaRPr/>
          </a:p>
        </p:txBody>
      </p:sp>
      <p:sp>
        <p:nvSpPr>
          <p:cNvPr id="25" name="Square">
            <a:extLst>
              <a:ext uri="{FF2B5EF4-FFF2-40B4-BE49-F238E27FC236}">
                <a16:creationId xmlns:a16="http://schemas.microsoft.com/office/drawing/2014/main" id="{B0C283D0-A44D-8B47-A5AC-6EE7FB5CFF2C}"/>
              </a:ext>
            </a:extLst>
          </p:cNvPr>
          <p:cNvSpPr/>
          <p:nvPr/>
        </p:nvSpPr>
        <p:spPr>
          <a:xfrm>
            <a:off x="3983581" y="5200529"/>
            <a:ext cx="450505" cy="449949"/>
          </a:xfrm>
          <a:prstGeom prst="rect">
            <a:avLst/>
          </a:prstGeom>
          <a:noFill/>
          <a:ln w="38100" cap="flat">
            <a:solidFill>
              <a:srgbClr val="0098A2"/>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26" name="Line">
            <a:extLst>
              <a:ext uri="{FF2B5EF4-FFF2-40B4-BE49-F238E27FC236}">
                <a16:creationId xmlns:a16="http://schemas.microsoft.com/office/drawing/2014/main" id="{DE2E3576-19FE-0041-8A6D-C452EC38A6C0}"/>
              </a:ext>
            </a:extLst>
          </p:cNvPr>
          <p:cNvSpPr/>
          <p:nvPr/>
        </p:nvSpPr>
        <p:spPr>
          <a:xfrm>
            <a:off x="4101016" y="5335143"/>
            <a:ext cx="214370" cy="1"/>
          </a:xfrm>
          <a:prstGeom prst="line">
            <a:avLst/>
          </a:prstGeom>
          <a:noFill/>
          <a:ln w="38100" cap="flat">
            <a:solidFill>
              <a:srgbClr val="0098A2"/>
            </a:solidFill>
            <a:prstDash val="solid"/>
            <a:round/>
          </a:ln>
          <a:effectLst/>
        </p:spPr>
        <p:txBody>
          <a:bodyPr wrap="square" lIns="45719" tIns="45719" rIns="45719" bIns="45719" numCol="1" anchor="t">
            <a:noAutofit/>
          </a:bodyPr>
          <a:lstStyle/>
          <a:p>
            <a:endParaRPr/>
          </a:p>
        </p:txBody>
      </p:sp>
      <p:sp>
        <p:nvSpPr>
          <p:cNvPr id="27" name="Line">
            <a:extLst>
              <a:ext uri="{FF2B5EF4-FFF2-40B4-BE49-F238E27FC236}">
                <a16:creationId xmlns:a16="http://schemas.microsoft.com/office/drawing/2014/main" id="{B24F4244-7F01-CF4B-B08B-1FB4CBB27B8C}"/>
              </a:ext>
            </a:extLst>
          </p:cNvPr>
          <p:cNvSpPr/>
          <p:nvPr/>
        </p:nvSpPr>
        <p:spPr>
          <a:xfrm>
            <a:off x="4101016" y="5417587"/>
            <a:ext cx="156588" cy="1"/>
          </a:xfrm>
          <a:prstGeom prst="line">
            <a:avLst/>
          </a:prstGeom>
          <a:noFill/>
          <a:ln w="38100" cap="flat">
            <a:solidFill>
              <a:srgbClr val="0098A2"/>
            </a:solidFill>
            <a:prstDash val="solid"/>
            <a:round/>
          </a:ln>
          <a:effectLst/>
        </p:spPr>
        <p:txBody>
          <a:bodyPr wrap="square" lIns="45719" tIns="45719" rIns="45719" bIns="45719" numCol="1" anchor="t">
            <a:noAutofit/>
          </a:bodyPr>
          <a:lstStyle/>
          <a:p>
            <a:endParaRPr/>
          </a:p>
        </p:txBody>
      </p:sp>
      <p:sp>
        <p:nvSpPr>
          <p:cNvPr id="28" name="Square">
            <a:extLst>
              <a:ext uri="{FF2B5EF4-FFF2-40B4-BE49-F238E27FC236}">
                <a16:creationId xmlns:a16="http://schemas.microsoft.com/office/drawing/2014/main" id="{AF5652C6-AC21-964E-9038-73AF5EC67A0D}"/>
              </a:ext>
            </a:extLst>
          </p:cNvPr>
          <p:cNvSpPr/>
          <p:nvPr/>
        </p:nvSpPr>
        <p:spPr>
          <a:xfrm>
            <a:off x="6684253" y="4990261"/>
            <a:ext cx="450505" cy="449949"/>
          </a:xfrm>
          <a:prstGeom prst="rect">
            <a:avLst/>
          </a:prstGeom>
          <a:noFill/>
          <a:ln w="38100" cap="flat">
            <a:solidFill>
              <a:schemeClr val="accent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29" name="Line">
            <a:extLst>
              <a:ext uri="{FF2B5EF4-FFF2-40B4-BE49-F238E27FC236}">
                <a16:creationId xmlns:a16="http://schemas.microsoft.com/office/drawing/2014/main" id="{40F9015C-2314-2B43-A8D7-6C15BB80F705}"/>
              </a:ext>
            </a:extLst>
          </p:cNvPr>
          <p:cNvSpPr/>
          <p:nvPr/>
        </p:nvSpPr>
        <p:spPr>
          <a:xfrm>
            <a:off x="6801688" y="5124875"/>
            <a:ext cx="214370" cy="1"/>
          </a:xfrm>
          <a:prstGeom prst="line">
            <a:avLst/>
          </a:prstGeom>
          <a:noFill/>
          <a:ln w="38100" cap="flat">
            <a:solidFill>
              <a:schemeClr val="accent4"/>
            </a:solidFill>
            <a:prstDash val="solid"/>
            <a:round/>
          </a:ln>
          <a:effectLst/>
        </p:spPr>
        <p:txBody>
          <a:bodyPr wrap="square" lIns="45719" tIns="45719" rIns="45719" bIns="45719" numCol="1" anchor="t">
            <a:noAutofit/>
          </a:bodyPr>
          <a:lstStyle/>
          <a:p>
            <a:endParaRPr/>
          </a:p>
        </p:txBody>
      </p:sp>
      <p:sp>
        <p:nvSpPr>
          <p:cNvPr id="30" name="Line">
            <a:extLst>
              <a:ext uri="{FF2B5EF4-FFF2-40B4-BE49-F238E27FC236}">
                <a16:creationId xmlns:a16="http://schemas.microsoft.com/office/drawing/2014/main" id="{0CA7E6FD-5881-3240-B81C-9964F797DCBD}"/>
              </a:ext>
            </a:extLst>
          </p:cNvPr>
          <p:cNvSpPr/>
          <p:nvPr/>
        </p:nvSpPr>
        <p:spPr>
          <a:xfrm>
            <a:off x="6801688" y="5207319"/>
            <a:ext cx="156588" cy="1"/>
          </a:xfrm>
          <a:prstGeom prst="line">
            <a:avLst/>
          </a:prstGeom>
          <a:noFill/>
          <a:ln w="38100" cap="flat">
            <a:solidFill>
              <a:schemeClr val="accent4"/>
            </a:solidFill>
            <a:prstDash val="solid"/>
            <a:round/>
          </a:ln>
          <a:effectLst/>
        </p:spPr>
        <p:txBody>
          <a:bodyPr wrap="square" lIns="45719" tIns="45719" rIns="45719" bIns="45719" numCol="1" anchor="t">
            <a:noAutofit/>
          </a:bodyPr>
          <a:lstStyle/>
          <a:p>
            <a:endParaRPr/>
          </a:p>
        </p:txBody>
      </p:sp>
      <p:sp>
        <p:nvSpPr>
          <p:cNvPr id="31" name="Square">
            <a:extLst>
              <a:ext uri="{FF2B5EF4-FFF2-40B4-BE49-F238E27FC236}">
                <a16:creationId xmlns:a16="http://schemas.microsoft.com/office/drawing/2014/main" id="{86EDFF29-53D5-C740-BBF3-0A9EF3E2EB72}"/>
              </a:ext>
            </a:extLst>
          </p:cNvPr>
          <p:cNvSpPr/>
          <p:nvPr/>
        </p:nvSpPr>
        <p:spPr>
          <a:xfrm>
            <a:off x="6008496" y="5759781"/>
            <a:ext cx="450505" cy="449949"/>
          </a:xfrm>
          <a:prstGeom prst="rect">
            <a:avLst/>
          </a:prstGeom>
          <a:noFill/>
          <a:ln w="38100" cap="flat">
            <a:solidFill>
              <a:schemeClr val="accent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32" name="Line">
            <a:extLst>
              <a:ext uri="{FF2B5EF4-FFF2-40B4-BE49-F238E27FC236}">
                <a16:creationId xmlns:a16="http://schemas.microsoft.com/office/drawing/2014/main" id="{F2F7E90D-A125-994B-B5C4-BA5FFFA43F43}"/>
              </a:ext>
            </a:extLst>
          </p:cNvPr>
          <p:cNvSpPr/>
          <p:nvPr/>
        </p:nvSpPr>
        <p:spPr>
          <a:xfrm>
            <a:off x="6125931" y="5894395"/>
            <a:ext cx="214370" cy="1"/>
          </a:xfrm>
          <a:prstGeom prst="line">
            <a:avLst/>
          </a:prstGeom>
          <a:noFill/>
          <a:ln w="38100" cap="flat">
            <a:solidFill>
              <a:schemeClr val="accent4"/>
            </a:solidFill>
            <a:prstDash val="solid"/>
            <a:round/>
          </a:ln>
          <a:effectLst/>
        </p:spPr>
        <p:txBody>
          <a:bodyPr wrap="square" lIns="45719" tIns="45719" rIns="45719" bIns="45719" numCol="1" anchor="t">
            <a:noAutofit/>
          </a:bodyPr>
          <a:lstStyle/>
          <a:p>
            <a:endParaRPr/>
          </a:p>
        </p:txBody>
      </p:sp>
      <p:sp>
        <p:nvSpPr>
          <p:cNvPr id="33" name="Line">
            <a:extLst>
              <a:ext uri="{FF2B5EF4-FFF2-40B4-BE49-F238E27FC236}">
                <a16:creationId xmlns:a16="http://schemas.microsoft.com/office/drawing/2014/main" id="{6A771F30-E15F-D64C-9D84-CFB5D77D6E8A}"/>
              </a:ext>
            </a:extLst>
          </p:cNvPr>
          <p:cNvSpPr/>
          <p:nvPr/>
        </p:nvSpPr>
        <p:spPr>
          <a:xfrm>
            <a:off x="6125931" y="5976839"/>
            <a:ext cx="156588" cy="1"/>
          </a:xfrm>
          <a:prstGeom prst="line">
            <a:avLst/>
          </a:prstGeom>
          <a:noFill/>
          <a:ln w="38100" cap="flat">
            <a:solidFill>
              <a:schemeClr val="accent4"/>
            </a:solidFill>
            <a:prstDash val="solid"/>
            <a:round/>
          </a:ln>
          <a:effectLst/>
        </p:spPr>
        <p:txBody>
          <a:bodyPr wrap="square" lIns="45719" tIns="45719" rIns="45719" bIns="45719" numCol="1" anchor="t">
            <a:noAutofit/>
          </a:bodyPr>
          <a:lstStyle/>
          <a:p>
            <a:endParaRPr/>
          </a:p>
        </p:txBody>
      </p:sp>
      <p:grpSp>
        <p:nvGrpSpPr>
          <p:cNvPr id="34" name="Group">
            <a:extLst>
              <a:ext uri="{FF2B5EF4-FFF2-40B4-BE49-F238E27FC236}">
                <a16:creationId xmlns:a16="http://schemas.microsoft.com/office/drawing/2014/main" id="{730256F6-8152-6649-BACE-1CAB212B42C0}"/>
              </a:ext>
            </a:extLst>
          </p:cNvPr>
          <p:cNvGrpSpPr/>
          <p:nvPr/>
        </p:nvGrpSpPr>
        <p:grpSpPr>
          <a:xfrm>
            <a:off x="7532497" y="5507947"/>
            <a:ext cx="450503" cy="449948"/>
            <a:chOff x="0" y="0"/>
            <a:chExt cx="450502" cy="449947"/>
          </a:xfrm>
        </p:grpSpPr>
        <p:sp>
          <p:nvSpPr>
            <p:cNvPr id="35" name="Square">
              <a:extLst>
                <a:ext uri="{FF2B5EF4-FFF2-40B4-BE49-F238E27FC236}">
                  <a16:creationId xmlns:a16="http://schemas.microsoft.com/office/drawing/2014/main" id="{708C283F-7CBA-3541-9891-030AD94F4FC4}"/>
                </a:ext>
              </a:extLst>
            </p:cNvPr>
            <p:cNvSpPr/>
            <p:nvPr/>
          </p:nvSpPr>
          <p:spPr>
            <a:xfrm>
              <a:off x="-1" y="0"/>
              <a:ext cx="450504" cy="449948"/>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36" name="Line">
              <a:extLst>
                <a:ext uri="{FF2B5EF4-FFF2-40B4-BE49-F238E27FC236}">
                  <a16:creationId xmlns:a16="http://schemas.microsoft.com/office/drawing/2014/main" id="{EB3DD2AC-84AB-7A4E-A5D0-87B9B115D6B4}"/>
                </a:ext>
              </a:extLst>
            </p:cNvPr>
            <p:cNvSpPr/>
            <p:nvPr/>
          </p:nvSpPr>
          <p:spPr>
            <a:xfrm>
              <a:off x="117434" y="134614"/>
              <a:ext cx="21437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37" name="Line">
              <a:extLst>
                <a:ext uri="{FF2B5EF4-FFF2-40B4-BE49-F238E27FC236}">
                  <a16:creationId xmlns:a16="http://schemas.microsoft.com/office/drawing/2014/main" id="{44875EA8-27EF-4C4C-908A-E4DA336B679F}"/>
                </a:ext>
              </a:extLst>
            </p:cNvPr>
            <p:cNvSpPr/>
            <p:nvPr/>
          </p:nvSpPr>
          <p:spPr>
            <a:xfrm>
              <a:off x="117434" y="217058"/>
              <a:ext cx="156588"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grpSp>
        <p:nvGrpSpPr>
          <p:cNvPr id="38" name="Group">
            <a:extLst>
              <a:ext uri="{FF2B5EF4-FFF2-40B4-BE49-F238E27FC236}">
                <a16:creationId xmlns:a16="http://schemas.microsoft.com/office/drawing/2014/main" id="{2BE10579-5C86-6540-992F-4BE1249A67D4}"/>
              </a:ext>
            </a:extLst>
          </p:cNvPr>
          <p:cNvGrpSpPr/>
          <p:nvPr/>
        </p:nvGrpSpPr>
        <p:grpSpPr>
          <a:xfrm>
            <a:off x="4688411" y="4523346"/>
            <a:ext cx="450503" cy="449948"/>
            <a:chOff x="0" y="0"/>
            <a:chExt cx="450502" cy="449947"/>
          </a:xfrm>
        </p:grpSpPr>
        <p:sp>
          <p:nvSpPr>
            <p:cNvPr id="39" name="Square">
              <a:extLst>
                <a:ext uri="{FF2B5EF4-FFF2-40B4-BE49-F238E27FC236}">
                  <a16:creationId xmlns:a16="http://schemas.microsoft.com/office/drawing/2014/main" id="{C4979B00-493A-F84F-BACA-A4A684559CB7}"/>
                </a:ext>
              </a:extLst>
            </p:cNvPr>
            <p:cNvSpPr/>
            <p:nvPr/>
          </p:nvSpPr>
          <p:spPr>
            <a:xfrm>
              <a:off x="-1" y="0"/>
              <a:ext cx="450504" cy="449948"/>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40" name="Line">
              <a:extLst>
                <a:ext uri="{FF2B5EF4-FFF2-40B4-BE49-F238E27FC236}">
                  <a16:creationId xmlns:a16="http://schemas.microsoft.com/office/drawing/2014/main" id="{3B597B87-73F8-3948-BA50-F7ED073D8215}"/>
                </a:ext>
              </a:extLst>
            </p:cNvPr>
            <p:cNvSpPr/>
            <p:nvPr/>
          </p:nvSpPr>
          <p:spPr>
            <a:xfrm>
              <a:off x="117434" y="134614"/>
              <a:ext cx="21437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41" name="Line">
              <a:extLst>
                <a:ext uri="{FF2B5EF4-FFF2-40B4-BE49-F238E27FC236}">
                  <a16:creationId xmlns:a16="http://schemas.microsoft.com/office/drawing/2014/main" id="{4EABF81F-D7AC-F042-97BA-9BE96A503F1A}"/>
                </a:ext>
              </a:extLst>
            </p:cNvPr>
            <p:cNvSpPr/>
            <p:nvPr/>
          </p:nvSpPr>
          <p:spPr>
            <a:xfrm>
              <a:off x="117434" y="217058"/>
              <a:ext cx="156588"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sp>
        <p:nvSpPr>
          <p:cNvPr id="42" name="Square">
            <a:extLst>
              <a:ext uri="{FF2B5EF4-FFF2-40B4-BE49-F238E27FC236}">
                <a16:creationId xmlns:a16="http://schemas.microsoft.com/office/drawing/2014/main" id="{47B28EB3-C644-5B4B-9167-80853B3057B5}"/>
              </a:ext>
            </a:extLst>
          </p:cNvPr>
          <p:cNvSpPr/>
          <p:nvPr/>
        </p:nvSpPr>
        <p:spPr>
          <a:xfrm>
            <a:off x="2884430" y="5650478"/>
            <a:ext cx="450505" cy="449949"/>
          </a:xfrm>
          <a:prstGeom prst="rect">
            <a:avLst/>
          </a:prstGeom>
          <a:noFill/>
          <a:ln w="38100" cap="flat">
            <a:solidFill>
              <a:schemeClr val="accent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43" name="Line">
            <a:extLst>
              <a:ext uri="{FF2B5EF4-FFF2-40B4-BE49-F238E27FC236}">
                <a16:creationId xmlns:a16="http://schemas.microsoft.com/office/drawing/2014/main" id="{56966A56-23D4-384E-801D-D9CC7AFBB49B}"/>
              </a:ext>
            </a:extLst>
          </p:cNvPr>
          <p:cNvSpPr/>
          <p:nvPr/>
        </p:nvSpPr>
        <p:spPr>
          <a:xfrm>
            <a:off x="3001865" y="5785092"/>
            <a:ext cx="214370" cy="1"/>
          </a:xfrm>
          <a:prstGeom prst="line">
            <a:avLst/>
          </a:prstGeom>
          <a:noFill/>
          <a:ln w="38100" cap="flat">
            <a:solidFill>
              <a:schemeClr val="accent4"/>
            </a:solidFill>
            <a:prstDash val="solid"/>
            <a:round/>
          </a:ln>
          <a:effectLst/>
        </p:spPr>
        <p:txBody>
          <a:bodyPr wrap="square" lIns="45719" tIns="45719" rIns="45719" bIns="45719" numCol="1" anchor="t">
            <a:noAutofit/>
          </a:bodyPr>
          <a:lstStyle/>
          <a:p>
            <a:endParaRPr/>
          </a:p>
        </p:txBody>
      </p:sp>
      <p:sp>
        <p:nvSpPr>
          <p:cNvPr id="44" name="Line">
            <a:extLst>
              <a:ext uri="{FF2B5EF4-FFF2-40B4-BE49-F238E27FC236}">
                <a16:creationId xmlns:a16="http://schemas.microsoft.com/office/drawing/2014/main" id="{3022A823-A2C9-C94C-9FB9-4B4ED8B8D993}"/>
              </a:ext>
            </a:extLst>
          </p:cNvPr>
          <p:cNvSpPr/>
          <p:nvPr/>
        </p:nvSpPr>
        <p:spPr>
          <a:xfrm>
            <a:off x="3001865" y="5867536"/>
            <a:ext cx="156588" cy="1"/>
          </a:xfrm>
          <a:prstGeom prst="line">
            <a:avLst/>
          </a:prstGeom>
          <a:noFill/>
          <a:ln w="38100" cap="flat">
            <a:solidFill>
              <a:schemeClr val="accent4"/>
            </a:solidFill>
            <a:prstDash val="solid"/>
            <a:round/>
          </a:ln>
          <a:effectLst/>
        </p:spPr>
        <p:txBody>
          <a:bodyPr wrap="square" lIns="45719" tIns="45719" rIns="45719" bIns="45719" numCol="1" anchor="t">
            <a:noAutofit/>
          </a:bodyPr>
          <a:lstStyle/>
          <a:p>
            <a:endParaRPr/>
          </a:p>
        </p:txBody>
      </p:sp>
      <p:sp>
        <p:nvSpPr>
          <p:cNvPr id="45" name="Square">
            <a:extLst>
              <a:ext uri="{FF2B5EF4-FFF2-40B4-BE49-F238E27FC236}">
                <a16:creationId xmlns:a16="http://schemas.microsoft.com/office/drawing/2014/main" id="{F9A23A3C-8EB2-7C4C-9F0F-511312BDAA84}"/>
              </a:ext>
            </a:extLst>
          </p:cNvPr>
          <p:cNvSpPr/>
          <p:nvPr/>
        </p:nvSpPr>
        <p:spPr>
          <a:xfrm>
            <a:off x="3959281" y="3608946"/>
            <a:ext cx="450505" cy="449949"/>
          </a:xfrm>
          <a:prstGeom prst="rect">
            <a:avLst/>
          </a:prstGeom>
          <a:noFill/>
          <a:ln w="38100" cap="flat">
            <a:solidFill>
              <a:schemeClr val="accent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46" name="Line">
            <a:extLst>
              <a:ext uri="{FF2B5EF4-FFF2-40B4-BE49-F238E27FC236}">
                <a16:creationId xmlns:a16="http://schemas.microsoft.com/office/drawing/2014/main" id="{66E38CE0-5D72-AC43-B621-E5218E37A6AE}"/>
              </a:ext>
            </a:extLst>
          </p:cNvPr>
          <p:cNvSpPr/>
          <p:nvPr/>
        </p:nvSpPr>
        <p:spPr>
          <a:xfrm>
            <a:off x="4076716" y="3743560"/>
            <a:ext cx="214370" cy="1"/>
          </a:xfrm>
          <a:prstGeom prst="line">
            <a:avLst/>
          </a:prstGeom>
          <a:noFill/>
          <a:ln w="38100" cap="flat">
            <a:solidFill>
              <a:schemeClr val="accent4"/>
            </a:solidFill>
            <a:prstDash val="solid"/>
            <a:round/>
          </a:ln>
          <a:effectLst/>
        </p:spPr>
        <p:txBody>
          <a:bodyPr wrap="square" lIns="45719" tIns="45719" rIns="45719" bIns="45719" numCol="1" anchor="t">
            <a:noAutofit/>
          </a:bodyPr>
          <a:lstStyle/>
          <a:p>
            <a:endParaRPr/>
          </a:p>
        </p:txBody>
      </p:sp>
      <p:sp>
        <p:nvSpPr>
          <p:cNvPr id="47" name="Line">
            <a:extLst>
              <a:ext uri="{FF2B5EF4-FFF2-40B4-BE49-F238E27FC236}">
                <a16:creationId xmlns:a16="http://schemas.microsoft.com/office/drawing/2014/main" id="{82D30C57-F608-C045-B7F8-13EFB991BC65}"/>
              </a:ext>
            </a:extLst>
          </p:cNvPr>
          <p:cNvSpPr/>
          <p:nvPr/>
        </p:nvSpPr>
        <p:spPr>
          <a:xfrm>
            <a:off x="4076716" y="3826004"/>
            <a:ext cx="156588" cy="1"/>
          </a:xfrm>
          <a:prstGeom prst="line">
            <a:avLst/>
          </a:prstGeom>
          <a:noFill/>
          <a:ln w="38100" cap="flat">
            <a:solidFill>
              <a:schemeClr val="accent4"/>
            </a:solidFill>
            <a:prstDash val="solid"/>
            <a:round/>
          </a:ln>
          <a:effectLst/>
        </p:spPr>
        <p:txBody>
          <a:bodyPr wrap="square" lIns="45719" tIns="45719" rIns="45719" bIns="45719" numCol="1" anchor="t">
            <a:noAutofit/>
          </a:bodyPr>
          <a:lstStyle/>
          <a:p>
            <a:endParaRPr/>
          </a:p>
        </p:txBody>
      </p:sp>
      <p:sp>
        <p:nvSpPr>
          <p:cNvPr id="48" name="Square">
            <a:extLst>
              <a:ext uri="{FF2B5EF4-FFF2-40B4-BE49-F238E27FC236}">
                <a16:creationId xmlns:a16="http://schemas.microsoft.com/office/drawing/2014/main" id="{60B2D14E-1004-9F44-A6C9-29BF93A7D846}"/>
              </a:ext>
            </a:extLst>
          </p:cNvPr>
          <p:cNvSpPr/>
          <p:nvPr/>
        </p:nvSpPr>
        <p:spPr>
          <a:xfrm>
            <a:off x="2884430" y="3410057"/>
            <a:ext cx="450505" cy="449949"/>
          </a:xfrm>
          <a:prstGeom prst="rect">
            <a:avLst/>
          </a:prstGeom>
          <a:noFill/>
          <a:ln w="38100" cap="flat">
            <a:solidFill>
              <a:srgbClr val="0098A2"/>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49" name="Line">
            <a:extLst>
              <a:ext uri="{FF2B5EF4-FFF2-40B4-BE49-F238E27FC236}">
                <a16:creationId xmlns:a16="http://schemas.microsoft.com/office/drawing/2014/main" id="{DA48AE59-3F85-AF42-8612-198CC83AF9AC}"/>
              </a:ext>
            </a:extLst>
          </p:cNvPr>
          <p:cNvSpPr/>
          <p:nvPr/>
        </p:nvSpPr>
        <p:spPr>
          <a:xfrm>
            <a:off x="3001865" y="3544671"/>
            <a:ext cx="214370" cy="1"/>
          </a:xfrm>
          <a:prstGeom prst="line">
            <a:avLst/>
          </a:prstGeom>
          <a:noFill/>
          <a:ln w="38100" cap="flat">
            <a:solidFill>
              <a:srgbClr val="0098A2"/>
            </a:solidFill>
            <a:prstDash val="solid"/>
            <a:round/>
          </a:ln>
          <a:effectLst/>
        </p:spPr>
        <p:txBody>
          <a:bodyPr wrap="square" lIns="45719" tIns="45719" rIns="45719" bIns="45719" numCol="1" anchor="t">
            <a:noAutofit/>
          </a:bodyPr>
          <a:lstStyle/>
          <a:p>
            <a:endParaRPr/>
          </a:p>
        </p:txBody>
      </p:sp>
      <p:sp>
        <p:nvSpPr>
          <p:cNvPr id="50" name="Line">
            <a:extLst>
              <a:ext uri="{FF2B5EF4-FFF2-40B4-BE49-F238E27FC236}">
                <a16:creationId xmlns:a16="http://schemas.microsoft.com/office/drawing/2014/main" id="{01871CE3-F0CA-3648-97C7-467E59396DBB}"/>
              </a:ext>
            </a:extLst>
          </p:cNvPr>
          <p:cNvSpPr/>
          <p:nvPr/>
        </p:nvSpPr>
        <p:spPr>
          <a:xfrm>
            <a:off x="3001865" y="3627115"/>
            <a:ext cx="156588" cy="1"/>
          </a:xfrm>
          <a:prstGeom prst="line">
            <a:avLst/>
          </a:prstGeom>
          <a:noFill/>
          <a:ln w="38100" cap="flat">
            <a:solidFill>
              <a:srgbClr val="0098A2"/>
            </a:solidFill>
            <a:prstDash val="solid"/>
            <a:round/>
          </a:ln>
          <a:effectLst/>
        </p:spPr>
        <p:txBody>
          <a:bodyPr wrap="square" lIns="45719" tIns="45719" rIns="45719" bIns="45719" numCol="1" anchor="t">
            <a:noAutofit/>
          </a:bodyPr>
          <a:lstStyle/>
          <a:p>
            <a:endParaRPr/>
          </a:p>
        </p:txBody>
      </p:sp>
      <p:sp>
        <p:nvSpPr>
          <p:cNvPr id="51" name="What is innovation?:">
            <a:extLst>
              <a:ext uri="{FF2B5EF4-FFF2-40B4-BE49-F238E27FC236}">
                <a16:creationId xmlns:a16="http://schemas.microsoft.com/office/drawing/2014/main" id="{CF6EC602-C383-3843-8290-EF0A4258DC75}"/>
              </a:ext>
            </a:extLst>
          </p:cNvPr>
          <p:cNvSpPr/>
          <p:nvPr/>
        </p:nvSpPr>
        <p:spPr>
          <a:xfrm>
            <a:off x="489200" y="670774"/>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Problem Framing</a:t>
            </a:r>
            <a:endParaRPr lang="en-US" dirty="0">
              <a:solidFill>
                <a:srgbClr val="000000"/>
              </a:solidFill>
            </a:endParaRPr>
          </a:p>
        </p:txBody>
      </p:sp>
    </p:spTree>
    <p:extLst>
      <p:ext uri="{BB962C8B-B14F-4D97-AF65-F5344CB8AC3E}">
        <p14:creationId xmlns:p14="http://schemas.microsoft.com/office/powerpoint/2010/main" val="3507899544"/>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sp>
        <p:nvSpPr>
          <p:cNvPr id="647"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648" name="Planning data collection…"/>
          <p:cNvSpPr>
            <a:spLocks noGrp="1"/>
          </p:cNvSpPr>
          <p:nvPr>
            <p:ph type="title"/>
          </p:nvPr>
        </p:nvSpPr>
        <p:spPr>
          <a:xfrm>
            <a:off x="2455199" y="622975"/>
            <a:ext cx="5845613" cy="1689292"/>
          </a:xfrm>
          <a:prstGeom prst="rect">
            <a:avLst/>
          </a:prstGeom>
        </p:spPr>
        <p:txBody>
          <a:bodyPr/>
          <a:lstStyle/>
          <a:p>
            <a:pPr>
              <a:defRPr sz="3600" b="1">
                <a:latin typeface="+mn-lt"/>
                <a:ea typeface="+mn-ea"/>
                <a:cs typeface="+mn-cs"/>
                <a:sym typeface="Helvetica"/>
              </a:defRPr>
            </a:pPr>
            <a:r>
              <a:rPr lang="en-US" dirty="0"/>
              <a:t>Domain Mapping:</a:t>
            </a:r>
            <a:br>
              <a:rPr lang="en-US" dirty="0"/>
            </a:br>
            <a:r>
              <a:rPr lang="en-US" dirty="0"/>
              <a:t>What We Think We Know</a:t>
            </a:r>
            <a:endParaRPr dirty="0"/>
          </a:p>
        </p:txBody>
      </p:sp>
      <p:sp>
        <p:nvSpPr>
          <p:cNvPr id="650" name="FACTS are pre-determined data and information points that the team may accept as reliable, for example, previous research, published information, specialized literature, etc.…"/>
          <p:cNvSpPr>
            <a:spLocks noGrp="1"/>
          </p:cNvSpPr>
          <p:nvPr>
            <p:ph type="body" sz="half" idx="1"/>
          </p:nvPr>
        </p:nvSpPr>
        <p:spPr>
          <a:xfrm>
            <a:off x="2493199" y="3529485"/>
            <a:ext cx="6377102" cy="2828331"/>
          </a:xfrm>
          <a:prstGeom prst="rect">
            <a:avLst/>
          </a:prstGeom>
        </p:spPr>
        <p:txBody>
          <a:bodyPr/>
          <a:lstStyle/>
          <a:p>
            <a:pPr marL="240631" indent="-240631">
              <a:lnSpc>
                <a:spcPct val="110000"/>
              </a:lnSpc>
              <a:spcBef>
                <a:spcPts val="900"/>
              </a:spcBef>
              <a:buSzPct val="100000"/>
              <a:buAutoNum type="arabicPeriod"/>
              <a:defRPr sz="1600">
                <a:solidFill>
                  <a:srgbClr val="CCCCCC"/>
                </a:solidFill>
                <a:latin typeface="+mn-lt"/>
                <a:ea typeface="+mn-ea"/>
                <a:cs typeface="+mn-cs"/>
                <a:sym typeface="Helvetica"/>
              </a:defRPr>
            </a:pPr>
            <a:r>
              <a:rPr>
                <a:solidFill>
                  <a:srgbClr val="0098A2"/>
                </a:solidFill>
              </a:rPr>
              <a:t>FACTS</a:t>
            </a:r>
            <a:r>
              <a:t> are pre-determined data and information points that the team may accept as reliable, for example, previous research, published information, specialized literature, etc.</a:t>
            </a:r>
          </a:p>
          <a:p>
            <a:pPr marL="240631" indent="-240631">
              <a:lnSpc>
                <a:spcPct val="110000"/>
              </a:lnSpc>
              <a:spcBef>
                <a:spcPts val="900"/>
              </a:spcBef>
              <a:buSzPct val="100000"/>
              <a:buAutoNum type="arabicPeriod"/>
              <a:defRPr sz="1600">
                <a:solidFill>
                  <a:srgbClr val="CCCCCC"/>
                </a:solidFill>
                <a:latin typeface="+mn-lt"/>
                <a:ea typeface="+mn-ea"/>
                <a:cs typeface="+mn-cs"/>
                <a:sym typeface="Helvetica"/>
              </a:defRPr>
            </a:pPr>
            <a:r>
              <a:rPr>
                <a:solidFill>
                  <a:srgbClr val="0098A2"/>
                </a:solidFill>
              </a:rPr>
              <a:t>ASSUMPTIONS</a:t>
            </a:r>
            <a:r>
              <a:t> include information, facts, or conjectures that have not been sanctioned as reliable but may be important.</a:t>
            </a:r>
          </a:p>
          <a:p>
            <a:pPr marL="240631" indent="-240631">
              <a:lnSpc>
                <a:spcPct val="110000"/>
              </a:lnSpc>
              <a:spcBef>
                <a:spcPts val="900"/>
              </a:spcBef>
              <a:buSzPct val="100000"/>
              <a:buAutoNum type="arabicPeriod"/>
              <a:defRPr sz="1600">
                <a:solidFill>
                  <a:srgbClr val="CCCCCC"/>
                </a:solidFill>
                <a:latin typeface="+mn-lt"/>
                <a:ea typeface="+mn-ea"/>
                <a:cs typeface="+mn-cs"/>
                <a:sym typeface="Helvetica"/>
              </a:defRPr>
            </a:pPr>
            <a:r>
              <a:rPr>
                <a:solidFill>
                  <a:srgbClr val="0098A2"/>
                </a:solidFill>
              </a:rPr>
              <a:t>BIASES</a:t>
            </a:r>
            <a:r>
              <a:t> are pre-assumed positions that individuals bring to the table. There are group biases too. In this context, biases are not negative by default, and need to be brought to the table and seen as part of the process.</a:t>
            </a:r>
          </a:p>
        </p:txBody>
      </p:sp>
      <p:sp>
        <p:nvSpPr>
          <p:cNvPr id="8" name="Straight Connector 4"/>
          <p:cNvSpPr/>
          <p:nvPr/>
        </p:nvSpPr>
        <p:spPr>
          <a:xfrm>
            <a:off x="2877344" y="2758877"/>
            <a:ext cx="5486401" cy="0"/>
          </a:xfrm>
          <a:prstGeom prst="line">
            <a:avLst/>
          </a:prstGeom>
          <a:ln w="28575">
            <a:solidFill>
              <a:srgbClr val="FFFFFF"/>
            </a:solidFill>
          </a:ln>
        </p:spPr>
        <p:txBody>
          <a:bodyPr lIns="45719" rIns="45719"/>
          <a:lstStyle/>
          <a:p>
            <a:pPr>
              <a:defRPr sz="1800">
                <a:solidFill>
                  <a:srgbClr val="000000"/>
                </a:solidFill>
                <a:latin typeface="Calibri"/>
                <a:ea typeface="Calibri"/>
                <a:cs typeface="Calibri"/>
                <a:sym typeface="Calibri"/>
              </a:defRPr>
            </a:pPr>
            <a:endParaRPr/>
          </a:p>
        </p:txBody>
      </p:sp>
      <p:sp>
        <p:nvSpPr>
          <p:cNvPr id="11" name="TextBox 6"/>
          <p:cNvSpPr/>
          <p:nvPr/>
        </p:nvSpPr>
        <p:spPr>
          <a:xfrm>
            <a:off x="2540000" y="2200872"/>
            <a:ext cx="744886" cy="30734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a:latin typeface="+mn-lt"/>
                <a:ea typeface="+mn-ea"/>
                <a:cs typeface="+mn-cs"/>
                <a:sym typeface="Helvetica"/>
              </a:defRPr>
            </a:lvl1pPr>
          </a:lstStyle>
          <a:p>
            <a:r>
              <a:rPr>
                <a:solidFill>
                  <a:srgbClr val="0098A2"/>
                </a:solidFill>
              </a:rPr>
              <a:t>FACTS</a:t>
            </a:r>
          </a:p>
        </p:txBody>
      </p:sp>
      <p:sp>
        <p:nvSpPr>
          <p:cNvPr id="12" name="TextBox 6"/>
          <p:cNvSpPr/>
          <p:nvPr/>
        </p:nvSpPr>
        <p:spPr>
          <a:xfrm>
            <a:off x="4902125" y="2200872"/>
            <a:ext cx="1436837" cy="30734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a:latin typeface="+mn-lt"/>
                <a:ea typeface="+mn-ea"/>
                <a:cs typeface="+mn-cs"/>
                <a:sym typeface="Helvetica"/>
              </a:defRPr>
            </a:lvl1pPr>
          </a:lstStyle>
          <a:p>
            <a:r>
              <a:rPr>
                <a:solidFill>
                  <a:srgbClr val="0098A2"/>
                </a:solidFill>
              </a:rPr>
              <a:t>ASSUMPTIONS</a:t>
            </a:r>
          </a:p>
        </p:txBody>
      </p:sp>
      <p:sp>
        <p:nvSpPr>
          <p:cNvPr id="13" name="Straight Connector 18"/>
          <p:cNvSpPr/>
          <p:nvPr/>
        </p:nvSpPr>
        <p:spPr>
          <a:xfrm>
            <a:off x="5620544" y="2530277"/>
            <a:ext cx="0" cy="457201"/>
          </a:xfrm>
          <a:prstGeom prst="line">
            <a:avLst/>
          </a:prstGeom>
          <a:ln>
            <a:solidFill>
              <a:srgbClr val="FFFFFF"/>
            </a:solidFill>
          </a:ln>
        </p:spPr>
        <p:txBody>
          <a:bodyPr lIns="45719" rIns="45719"/>
          <a:lstStyle/>
          <a:p>
            <a:pPr>
              <a:defRPr sz="1800">
                <a:solidFill>
                  <a:srgbClr val="000000"/>
                </a:solidFill>
                <a:latin typeface="Calibri"/>
                <a:ea typeface="Calibri"/>
                <a:cs typeface="Calibri"/>
                <a:sym typeface="Calibri"/>
              </a:defRPr>
            </a:pPr>
            <a:endParaRPr/>
          </a:p>
        </p:txBody>
      </p:sp>
      <p:sp>
        <p:nvSpPr>
          <p:cNvPr id="14" name="TextBox 6"/>
          <p:cNvSpPr/>
          <p:nvPr/>
        </p:nvSpPr>
        <p:spPr>
          <a:xfrm>
            <a:off x="8001000" y="2199382"/>
            <a:ext cx="744886" cy="3073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a:latin typeface="+mn-lt"/>
                <a:ea typeface="+mn-ea"/>
                <a:cs typeface="+mn-cs"/>
                <a:sym typeface="Helvetica"/>
              </a:defRPr>
            </a:lvl1pPr>
          </a:lstStyle>
          <a:p>
            <a:r>
              <a:rPr>
                <a:solidFill>
                  <a:srgbClr val="0098A2"/>
                </a:solidFill>
              </a:rPr>
              <a:t>BIASES</a:t>
            </a:r>
          </a:p>
        </p:txBody>
      </p:sp>
      <p:sp>
        <p:nvSpPr>
          <p:cNvPr id="15" name="TextBox 6"/>
          <p:cNvSpPr/>
          <p:nvPr/>
        </p:nvSpPr>
        <p:spPr>
          <a:xfrm>
            <a:off x="2807789" y="3039072"/>
            <a:ext cx="1163243" cy="30734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a:latin typeface="+mn-lt"/>
                <a:ea typeface="+mn-ea"/>
                <a:cs typeface="+mn-cs"/>
                <a:sym typeface="Helvetica"/>
              </a:defRPr>
            </a:lvl1pPr>
          </a:lstStyle>
          <a:p>
            <a:r>
              <a:rPr>
                <a:solidFill>
                  <a:srgbClr val="FAA619"/>
                </a:solidFill>
              </a:rPr>
              <a:t>OBJECTIVE</a:t>
            </a:r>
          </a:p>
        </p:txBody>
      </p:sp>
      <p:sp>
        <p:nvSpPr>
          <p:cNvPr id="16" name="TextBox 6"/>
          <p:cNvSpPr/>
          <p:nvPr/>
        </p:nvSpPr>
        <p:spPr>
          <a:xfrm>
            <a:off x="7249880" y="3039072"/>
            <a:ext cx="1241822" cy="30734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a:latin typeface="+mn-lt"/>
                <a:ea typeface="+mn-ea"/>
                <a:cs typeface="+mn-cs"/>
                <a:sym typeface="Helvetica"/>
              </a:defRPr>
            </a:lvl1pPr>
          </a:lstStyle>
          <a:p>
            <a:r>
              <a:rPr>
                <a:solidFill>
                  <a:srgbClr val="FAA619"/>
                </a:solidFill>
              </a:rPr>
              <a:t>SUBJECTIVE</a:t>
            </a:r>
          </a:p>
        </p:txBody>
      </p:sp>
      <p:sp>
        <p:nvSpPr>
          <p:cNvPr id="17" name="Straight Arrow Connector 12"/>
          <p:cNvSpPr/>
          <p:nvPr/>
        </p:nvSpPr>
        <p:spPr>
          <a:xfrm>
            <a:off x="4045660" y="3191472"/>
            <a:ext cx="3080222" cy="0"/>
          </a:xfrm>
          <a:prstGeom prst="line">
            <a:avLst/>
          </a:prstGeom>
          <a:ln>
            <a:solidFill>
              <a:srgbClr val="FAA619"/>
            </a:solidFill>
            <a:tailEnd type="triangle"/>
          </a:ln>
        </p:spPr>
        <p:txBody>
          <a:bodyPr lIns="45719" rIns="45719"/>
          <a:lstStyle/>
          <a:p>
            <a:pPr>
              <a:defRPr sz="1800">
                <a:solidFill>
                  <a:srgbClr val="000000"/>
                </a:solidFill>
                <a:latin typeface="Calibri"/>
                <a:ea typeface="Calibri"/>
                <a:cs typeface="Calibri"/>
                <a:sym typeface="Calibri"/>
              </a:defRPr>
            </a:pPr>
            <a:endParaRPr/>
          </a:p>
        </p:txBody>
      </p:sp>
      <p:sp>
        <p:nvSpPr>
          <p:cNvPr id="18" name="Straight Connector 18">
            <a:extLst>
              <a:ext uri="{FF2B5EF4-FFF2-40B4-BE49-F238E27FC236}">
                <a16:creationId xmlns:a16="http://schemas.microsoft.com/office/drawing/2014/main" id="{578E8E1E-6776-2245-B4DC-DD8EF88746C1}"/>
              </a:ext>
            </a:extLst>
          </p:cNvPr>
          <p:cNvSpPr/>
          <p:nvPr/>
        </p:nvSpPr>
        <p:spPr>
          <a:xfrm>
            <a:off x="2877344" y="2530277"/>
            <a:ext cx="0" cy="457201"/>
          </a:xfrm>
          <a:prstGeom prst="line">
            <a:avLst/>
          </a:prstGeom>
          <a:ln>
            <a:solidFill>
              <a:srgbClr val="FFFFFF"/>
            </a:solidFill>
          </a:ln>
        </p:spPr>
        <p:txBody>
          <a:bodyPr lIns="45719" rIns="45719"/>
          <a:lstStyle/>
          <a:p>
            <a:pPr>
              <a:defRPr sz="1800">
                <a:solidFill>
                  <a:srgbClr val="000000"/>
                </a:solidFill>
                <a:latin typeface="Calibri"/>
                <a:ea typeface="Calibri"/>
                <a:cs typeface="Calibri"/>
                <a:sym typeface="Calibri"/>
              </a:defRPr>
            </a:pPr>
            <a:endParaRPr/>
          </a:p>
        </p:txBody>
      </p:sp>
      <p:sp>
        <p:nvSpPr>
          <p:cNvPr id="19" name="Straight Connector 18">
            <a:extLst>
              <a:ext uri="{FF2B5EF4-FFF2-40B4-BE49-F238E27FC236}">
                <a16:creationId xmlns:a16="http://schemas.microsoft.com/office/drawing/2014/main" id="{D4D0519E-D193-9F4D-938D-568E50E572E8}"/>
              </a:ext>
            </a:extLst>
          </p:cNvPr>
          <p:cNvSpPr/>
          <p:nvPr/>
        </p:nvSpPr>
        <p:spPr>
          <a:xfrm>
            <a:off x="8363745" y="2530277"/>
            <a:ext cx="0" cy="457201"/>
          </a:xfrm>
          <a:prstGeom prst="line">
            <a:avLst/>
          </a:prstGeom>
          <a:ln>
            <a:solidFill>
              <a:srgbClr val="FFFFFF"/>
            </a:solidFill>
          </a:ln>
        </p:spPr>
        <p:txBody>
          <a:bodyPr lIns="45719" rIns="45719"/>
          <a:lstStyle/>
          <a:p>
            <a:pPr>
              <a:defRPr sz="1800">
                <a:solidFill>
                  <a:srgbClr val="000000"/>
                </a:solidFill>
                <a:latin typeface="Calibri"/>
                <a:ea typeface="Calibri"/>
                <a:cs typeface="Calibri"/>
                <a:sym typeface="Calibri"/>
              </a:defRPr>
            </a:pPr>
            <a:endParaRPr/>
          </a:p>
        </p:txBody>
      </p:sp>
      <p:sp>
        <p:nvSpPr>
          <p:cNvPr id="20" name="What is innovation?:">
            <a:extLst>
              <a:ext uri="{FF2B5EF4-FFF2-40B4-BE49-F238E27FC236}">
                <a16:creationId xmlns:a16="http://schemas.microsoft.com/office/drawing/2014/main" id="{BE353623-12C3-2C49-AC32-AE23C110B55D}"/>
              </a:ext>
            </a:extLst>
          </p:cNvPr>
          <p:cNvSpPr/>
          <p:nvPr/>
        </p:nvSpPr>
        <p:spPr>
          <a:xfrm>
            <a:off x="489200" y="670774"/>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Problem Framing</a:t>
            </a:r>
            <a:endParaRPr lang="en-US" dirty="0">
              <a:solidFill>
                <a:srgbClr val="000000"/>
              </a:solidFill>
            </a:endParaRP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F85CB3-7E6C-6E47-85CE-B0E03A96D56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678" b="8989"/>
          <a:stretch/>
        </p:blipFill>
        <p:spPr>
          <a:xfrm rot="5400000">
            <a:off x="-1234440" y="1234440"/>
            <a:ext cx="6858000" cy="4389120"/>
          </a:xfrm>
          <a:prstGeom prst="rect">
            <a:avLst/>
          </a:prstGeom>
        </p:spPr>
      </p:pic>
      <p:pic>
        <p:nvPicPr>
          <p:cNvPr id="3" name="Picture 2">
            <a:extLst>
              <a:ext uri="{FF2B5EF4-FFF2-40B4-BE49-F238E27FC236}">
                <a16:creationId xmlns:a16="http://schemas.microsoft.com/office/drawing/2014/main" id="{EAB76D0A-664D-C741-860F-45C9B14E4C9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1111"/>
          <a:stretch/>
        </p:blipFill>
        <p:spPr>
          <a:xfrm rot="5400000">
            <a:off x="3429000" y="1143000"/>
            <a:ext cx="6858000" cy="4572000"/>
          </a:xfrm>
          <a:prstGeom prst="rect">
            <a:avLst/>
          </a:prstGeom>
        </p:spPr>
      </p:pic>
    </p:spTree>
    <p:extLst>
      <p:ext uri="{BB962C8B-B14F-4D97-AF65-F5344CB8AC3E}">
        <p14:creationId xmlns:p14="http://schemas.microsoft.com/office/powerpoint/2010/main" val="3895803651"/>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AA619"/>
        </a:solidFill>
        <a:effectLst/>
      </p:bgPr>
    </p:bg>
    <p:spTree>
      <p:nvGrpSpPr>
        <p:cNvPr id="1" name=""/>
        <p:cNvGrpSpPr/>
        <p:nvPr/>
      </p:nvGrpSpPr>
      <p:grpSpPr>
        <a:xfrm>
          <a:off x="0" y="0"/>
          <a:ext cx="0" cy="0"/>
          <a:chOff x="0" y="0"/>
          <a:chExt cx="0" cy="0"/>
        </a:xfrm>
      </p:grpSpPr>
      <p:sp>
        <p:nvSpPr>
          <p:cNvPr id="293" name="Break"/>
          <p:cNvSpPr>
            <a:spLocks noGrp="1"/>
          </p:cNvSpPr>
          <p:nvPr>
            <p:ph type="title"/>
          </p:nvPr>
        </p:nvSpPr>
        <p:spPr>
          <a:xfrm>
            <a:off x="334253" y="1814110"/>
            <a:ext cx="8447400" cy="2467801"/>
          </a:xfrm>
          <a:prstGeom prst="rect">
            <a:avLst/>
          </a:prstGeom>
        </p:spPr>
        <p:txBody>
          <a:bodyPr/>
          <a:lstStyle>
            <a:lvl1pPr algn="ctr" defTabSz="905255">
              <a:defRPr sz="14850" b="1">
                <a:latin typeface="+mn-lt"/>
                <a:ea typeface="+mn-ea"/>
                <a:cs typeface="+mn-cs"/>
                <a:sym typeface="Helvetica"/>
              </a:defRPr>
            </a:lvl1pPr>
          </a:lstStyle>
          <a:p>
            <a:r>
              <a:rPr dirty="0"/>
              <a:t>Break</a:t>
            </a:r>
          </a:p>
        </p:txBody>
      </p:sp>
      <p:sp>
        <p:nvSpPr>
          <p:cNvPr id="294" name="Line"/>
          <p:cNvSpPr/>
          <p:nvPr/>
        </p:nvSpPr>
        <p:spPr>
          <a:xfrm>
            <a:off x="981074" y="4382349"/>
            <a:ext cx="7182002" cy="1"/>
          </a:xfrm>
          <a:prstGeom prst="line">
            <a:avLst/>
          </a:prstGeom>
          <a:ln>
            <a:solidFill>
              <a:srgbClr val="FFFFFF"/>
            </a:solidFill>
          </a:ln>
        </p:spPr>
        <p:txBody>
          <a:bodyPr lIns="45719" rIns="45719"/>
          <a:lstStyle/>
          <a:p>
            <a:endParaRPr/>
          </a:p>
        </p:txBody>
      </p:sp>
      <p:pic>
        <p:nvPicPr>
          <p:cNvPr id="295" name="plusses to scale - white - solid.pdf" descr="plusses to scale - white - solid.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0" y="34985"/>
            <a:ext cx="9144001" cy="813165"/>
          </a:xfrm>
          <a:prstGeom prst="rect">
            <a:avLst/>
          </a:prstGeom>
          <a:ln w="12700">
            <a:miter lim="400000"/>
          </a:ln>
        </p:spPr>
      </p:pic>
      <p:sp>
        <p:nvSpPr>
          <p:cNvPr id="296" name="10 min."/>
          <p:cNvSpPr/>
          <p:nvPr/>
        </p:nvSpPr>
        <p:spPr>
          <a:xfrm>
            <a:off x="348300" y="4482789"/>
            <a:ext cx="8447400" cy="200945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rmAutofit/>
          </a:bodyPr>
          <a:lstStyle>
            <a:lvl1pPr algn="ctr">
              <a:defRPr sz="9600" b="1">
                <a:latin typeface="+mn-lt"/>
                <a:ea typeface="+mn-ea"/>
                <a:cs typeface="+mn-cs"/>
                <a:sym typeface="Helvetica"/>
              </a:defRPr>
            </a:lvl1pPr>
          </a:lstStyle>
          <a:p>
            <a:r>
              <a:rPr sz="4800" dirty="0"/>
              <a:t>1</a:t>
            </a:r>
            <a:r>
              <a:rPr lang="en-US" sz="4800" dirty="0"/>
              <a:t>5</a:t>
            </a:r>
            <a:r>
              <a:rPr sz="4800" dirty="0"/>
              <a:t> min.</a:t>
            </a:r>
          </a:p>
        </p:txBody>
      </p:sp>
    </p:spTree>
    <p:extLst>
      <p:ext uri="{BB962C8B-B14F-4D97-AF65-F5344CB8AC3E}">
        <p14:creationId xmlns:p14="http://schemas.microsoft.com/office/powerpoint/2010/main" val="3480002141"/>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sp>
        <p:nvSpPr>
          <p:cNvPr id="512" name="Explore:…"/>
          <p:cNvSpPr>
            <a:spLocks noGrp="1"/>
          </p:cNvSpPr>
          <p:nvPr>
            <p:ph type="title"/>
          </p:nvPr>
        </p:nvSpPr>
        <p:spPr>
          <a:xfrm>
            <a:off x="2455199" y="542575"/>
            <a:ext cx="6377102" cy="3701300"/>
          </a:xfrm>
          <a:prstGeom prst="rect">
            <a:avLst/>
          </a:prstGeom>
        </p:spPr>
        <p:txBody>
          <a:bodyPr/>
          <a:lstStyle/>
          <a:p>
            <a:pPr>
              <a:defRPr sz="4800" b="1">
                <a:solidFill>
                  <a:srgbClr val="FAA619"/>
                </a:solidFill>
                <a:latin typeface="+mn-lt"/>
                <a:ea typeface="+mn-ea"/>
                <a:cs typeface="+mn-cs"/>
                <a:sym typeface="Helvetica"/>
              </a:defRPr>
            </a:pPr>
            <a:r>
              <a:rPr lang="en-US" dirty="0"/>
              <a:t>EXPLORE</a:t>
            </a:r>
            <a:r>
              <a:rPr dirty="0"/>
              <a:t>:</a:t>
            </a:r>
          </a:p>
          <a:p>
            <a:pPr>
              <a:defRPr sz="4800" b="1">
                <a:latin typeface="+mn-lt"/>
                <a:ea typeface="+mn-ea"/>
                <a:cs typeface="+mn-cs"/>
                <a:sym typeface="Helvetica"/>
              </a:defRPr>
            </a:pPr>
            <a:r>
              <a:rPr dirty="0"/>
              <a:t>Design </a:t>
            </a:r>
            <a:r>
              <a:rPr lang="en-US" dirty="0"/>
              <a:t>E</a:t>
            </a:r>
            <a:r>
              <a:rPr dirty="0"/>
              <a:t>thnography</a:t>
            </a:r>
          </a:p>
        </p:txBody>
      </p:sp>
      <p:sp>
        <p:nvSpPr>
          <p:cNvPr id="513" name="Line"/>
          <p:cNvSpPr/>
          <p:nvPr/>
        </p:nvSpPr>
        <p:spPr>
          <a:xfrm flipH="1">
            <a:off x="2264849" y="788174"/>
            <a:ext cx="1" cy="5417701"/>
          </a:xfrm>
          <a:prstGeom prst="line">
            <a:avLst/>
          </a:prstGeom>
          <a:ln>
            <a:solidFill>
              <a:srgbClr val="CCEAEC"/>
            </a:solidFill>
          </a:ln>
        </p:spPr>
        <p:txBody>
          <a:bodyPr lIns="45719" rIns="45719"/>
          <a:lstStyle/>
          <a:p>
            <a:endParaRPr/>
          </a:p>
        </p:txBody>
      </p:sp>
      <p:pic>
        <p:nvPicPr>
          <p:cNvPr id="514" name="Logo_white.png" descr="Logo_white.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540099" y="739671"/>
            <a:ext cx="1445818" cy="255758"/>
          </a:xfrm>
          <a:prstGeom prst="rect">
            <a:avLst/>
          </a:prstGeom>
          <a:ln w="12700">
            <a:miter lim="400000"/>
          </a:ln>
        </p:spPr>
      </p:pic>
      <p:pic>
        <p:nvPicPr>
          <p:cNvPr id="515" name="plusses to scale - orange.pdf" descr="plusses to scale - orange.pdf"/>
          <p:cNvPicPr>
            <a:picLocks noChangeAspect="1"/>
          </p:cNvPicPr>
          <p:nvPr/>
        </p:nvPicPr>
        <p:blipFill>
          <a:blip r:embed="rId4"/>
          <a:stretch>
            <a:fillRect/>
          </a:stretch>
        </p:blipFill>
        <p:spPr>
          <a:xfrm>
            <a:off x="0" y="3350049"/>
            <a:ext cx="9144000" cy="3492501"/>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98A2"/>
        </a:solidFill>
        <a:effectLst/>
      </p:bgPr>
    </p:bg>
    <p:spTree>
      <p:nvGrpSpPr>
        <p:cNvPr id="1" name=""/>
        <p:cNvGrpSpPr/>
        <p:nvPr/>
      </p:nvGrpSpPr>
      <p:grpSpPr>
        <a:xfrm>
          <a:off x="0" y="0"/>
          <a:ext cx="0" cy="0"/>
          <a:chOff x="0" y="0"/>
          <a:chExt cx="0" cy="0"/>
        </a:xfrm>
      </p:grpSpPr>
      <p:pic>
        <p:nvPicPr>
          <p:cNvPr id="8" name="The Lab.jpg" descr="The Lab.jpg"/>
          <p:cNvPicPr>
            <a:picLocks noChangeAspect="1"/>
          </p:cNvPicPr>
          <p:nvPr/>
        </p:nvPicPr>
        <p:blipFill>
          <a:blip r:embed="rId3" cstate="email">
            <a:alphaModFix amt="62000"/>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0" y="0"/>
            <a:ext cx="9144000" cy="6858000"/>
          </a:xfrm>
          <a:prstGeom prst="rect">
            <a:avLst/>
          </a:prstGeom>
          <a:ln w="12700">
            <a:miter lim="400000"/>
          </a:ln>
        </p:spPr>
      </p:pic>
      <p:sp>
        <p:nvSpPr>
          <p:cNvPr id="147"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148" name="Who are you?"/>
          <p:cNvSpPr>
            <a:spLocks noGrp="1"/>
          </p:cNvSpPr>
          <p:nvPr>
            <p:ph type="title"/>
          </p:nvPr>
        </p:nvSpPr>
        <p:spPr>
          <a:xfrm>
            <a:off x="2455199" y="593375"/>
            <a:ext cx="6377102" cy="763501"/>
          </a:xfrm>
          <a:prstGeom prst="rect">
            <a:avLst/>
          </a:prstGeom>
        </p:spPr>
        <p:txBody>
          <a:bodyPr>
            <a:normAutofit/>
          </a:bodyPr>
          <a:lstStyle/>
          <a:p>
            <a:pPr defTabSz="704087">
              <a:defRPr sz="3696" b="1">
                <a:latin typeface="+mn-lt"/>
                <a:ea typeface="+mn-ea"/>
                <a:cs typeface="+mn-cs"/>
                <a:sym typeface="Helvetica"/>
              </a:defRPr>
            </a:pPr>
            <a:r>
              <a:rPr lang="en-US" sz="3600" dirty="0"/>
              <a:t>Let’s introduce ourselves...</a:t>
            </a:r>
            <a:endParaRPr sz="3600" dirty="0">
              <a:solidFill>
                <a:srgbClr val="FAA619"/>
              </a:solidFill>
            </a:endParaRPr>
          </a:p>
        </p:txBody>
      </p:sp>
      <p:pic>
        <p:nvPicPr>
          <p:cNvPr id="149" name="Logo_white.png" descr="Logo_white.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540099" y="739671"/>
            <a:ext cx="1445818" cy="255758"/>
          </a:xfrm>
          <a:prstGeom prst="rect">
            <a:avLst/>
          </a:prstGeom>
          <a:ln w="12700">
            <a:miter lim="400000"/>
          </a:ln>
        </p:spPr>
      </p:pic>
      <p:sp>
        <p:nvSpPr>
          <p:cNvPr id="151" name="Let’s get to know each other!"/>
          <p:cNvSpPr/>
          <p:nvPr/>
        </p:nvSpPr>
        <p:spPr>
          <a:xfrm>
            <a:off x="2455199" y="4078602"/>
            <a:ext cx="6586207" cy="2305943"/>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Autofit/>
          </a:bodyPr>
          <a:lstStyle>
            <a:lvl1pPr>
              <a:defRPr sz="3600" b="1">
                <a:latin typeface="+mn-lt"/>
                <a:ea typeface="+mn-ea"/>
                <a:cs typeface="+mn-cs"/>
                <a:sym typeface="Helvetica"/>
              </a:defRPr>
            </a:lvl1pPr>
          </a:lstStyle>
          <a:p>
            <a:r>
              <a:rPr lang="en-US" sz="2800" dirty="0">
                <a:solidFill>
                  <a:srgbClr val="FAA619"/>
                </a:solidFill>
              </a:rPr>
              <a:t>Please</a:t>
            </a:r>
            <a:r>
              <a:rPr sz="2800" dirty="0">
                <a:solidFill>
                  <a:srgbClr val="FAA619"/>
                </a:solidFill>
              </a:rPr>
              <a:t> </a:t>
            </a:r>
            <a:r>
              <a:rPr lang="en-US" sz="2800" dirty="0">
                <a:solidFill>
                  <a:srgbClr val="FAA619"/>
                </a:solidFill>
              </a:rPr>
              <a:t>tell us:</a:t>
            </a:r>
          </a:p>
          <a:p>
            <a:pPr marL="457200" indent="-457200">
              <a:buFont typeface="Arial" panose="020B0604020202020204" pitchFamily="34" charset="0"/>
              <a:buChar char="•"/>
            </a:pPr>
            <a:r>
              <a:rPr lang="en-US" sz="2800" dirty="0"/>
              <a:t>Your name</a:t>
            </a:r>
          </a:p>
          <a:p>
            <a:pPr marL="457200" indent="-457200">
              <a:buFont typeface="Arial" panose="020B0604020202020204" pitchFamily="34" charset="0"/>
              <a:buChar char="•"/>
            </a:pPr>
            <a:r>
              <a:rPr lang="en-US" sz="2800" dirty="0"/>
              <a:t>Organization &amp; title</a:t>
            </a:r>
          </a:p>
          <a:p>
            <a:pPr marL="457200" indent="-457200">
              <a:buFont typeface="Arial" panose="020B0604020202020204" pitchFamily="34" charset="0"/>
              <a:buChar char="•"/>
            </a:pPr>
            <a:r>
              <a:rPr lang="en-US" sz="2800" dirty="0"/>
              <a:t>Interest in and/or experience</a:t>
            </a:r>
            <a:br>
              <a:rPr lang="en-US" sz="2800" dirty="0"/>
            </a:br>
            <a:r>
              <a:rPr lang="en-US" sz="2800" dirty="0"/>
              <a:t>with human-centered design</a:t>
            </a:r>
            <a:endParaRPr sz="2800" dirty="0"/>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sp>
        <p:nvSpPr>
          <p:cNvPr id="6" name="What is design?">
            <a:extLst>
              <a:ext uri="{FF2B5EF4-FFF2-40B4-BE49-F238E27FC236}">
                <a16:creationId xmlns:a16="http://schemas.microsoft.com/office/drawing/2014/main" id="{5228B082-CA6C-6840-A7EE-F6F6557D142A}"/>
              </a:ext>
            </a:extLst>
          </p:cNvPr>
          <p:cNvSpPr>
            <a:spLocks noGrp="1"/>
          </p:cNvSpPr>
          <p:nvPr>
            <p:ph type="title"/>
          </p:nvPr>
        </p:nvSpPr>
        <p:spPr>
          <a:xfrm>
            <a:off x="2455199" y="593375"/>
            <a:ext cx="6377102" cy="763501"/>
          </a:xfrm>
          <a:prstGeom prst="rect">
            <a:avLst/>
          </a:prstGeom>
        </p:spPr>
        <p:txBody>
          <a:bodyPr/>
          <a:lstStyle>
            <a:lvl1pPr>
              <a:defRPr sz="3600" b="1">
                <a:latin typeface="+mn-lt"/>
                <a:ea typeface="+mn-ea"/>
                <a:cs typeface="+mn-cs"/>
                <a:sym typeface="Helvetica"/>
              </a:defRPr>
            </a:lvl1pPr>
          </a:lstStyle>
          <a:p>
            <a:r>
              <a:rPr lang="en-US" dirty="0"/>
              <a:t>HCD Process Check-In </a:t>
            </a:r>
            <a:endParaRPr dirty="0"/>
          </a:p>
        </p:txBody>
      </p:sp>
      <p:sp>
        <p:nvSpPr>
          <p:cNvPr id="9" name="What is innovation?:">
            <a:extLst>
              <a:ext uri="{FF2B5EF4-FFF2-40B4-BE49-F238E27FC236}">
                <a16:creationId xmlns:a16="http://schemas.microsoft.com/office/drawing/2014/main" id="{DF09EEE1-29B3-8A49-9B69-F83B075BBA6A}"/>
              </a:ext>
            </a:extLst>
          </p:cNvPr>
          <p:cNvSpPr/>
          <p:nvPr/>
        </p:nvSpPr>
        <p:spPr>
          <a:xfrm>
            <a:off x="489200" y="670774"/>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Problem Framing</a:t>
            </a:r>
            <a:endParaRPr dirty="0">
              <a:solidFill>
                <a:srgbClr val="000000"/>
              </a:solidFill>
            </a:endParaRPr>
          </a:p>
        </p:txBody>
      </p:sp>
      <p:sp>
        <p:nvSpPr>
          <p:cNvPr id="8" name="Rectangle">
            <a:extLst>
              <a:ext uri="{FF2B5EF4-FFF2-40B4-BE49-F238E27FC236}">
                <a16:creationId xmlns:a16="http://schemas.microsoft.com/office/drawing/2014/main" id="{210835AE-A053-F44A-9D8A-8559C1C8944C}"/>
              </a:ext>
            </a:extLst>
          </p:cNvPr>
          <p:cNvSpPr/>
          <p:nvPr/>
        </p:nvSpPr>
        <p:spPr>
          <a:xfrm>
            <a:off x="0" y="1371866"/>
            <a:ext cx="9157811" cy="5486134"/>
          </a:xfrm>
          <a:prstGeom prst="rect">
            <a:avLst/>
          </a:prstGeom>
          <a:solidFill>
            <a:schemeClr val="tx1"/>
          </a:solidFill>
          <a:ln w="12700" cap="flat">
            <a:noFill/>
            <a:miter lim="400000"/>
          </a:ln>
          <a:effectLst/>
        </p:spPr>
        <p:txBody>
          <a:bodyPr wrap="square" lIns="45719" tIns="45719" rIns="45719" bIns="45719" numCol="1" anchor="ctr">
            <a:noAutofit/>
          </a:bodyPr>
          <a:lstStyle/>
          <a:p>
            <a:pPr>
              <a:defRPr>
                <a:solidFill>
                  <a:srgbClr val="000000"/>
                </a:solidFill>
              </a:defRPr>
            </a:pPr>
            <a:endParaRPr/>
          </a:p>
        </p:txBody>
      </p:sp>
      <p:pic>
        <p:nvPicPr>
          <p:cNvPr id="14" name="HCD_Process_diagram.jpg" descr="HCD_Process_diagram.jpg">
            <a:extLst>
              <a:ext uri="{FF2B5EF4-FFF2-40B4-BE49-F238E27FC236}">
                <a16:creationId xmlns:a16="http://schemas.microsoft.com/office/drawing/2014/main" id="{F9E092CE-C27D-2B40-8263-7C40423F7025}"/>
              </a:ext>
            </a:extLst>
          </p:cNvPr>
          <p:cNvPicPr>
            <a:picLocks noChangeAspect="1"/>
          </p:cNvPicPr>
          <p:nvPr/>
        </p:nvPicPr>
        <p:blipFill rotWithShape="1">
          <a:blip r:embed="rId3"/>
          <a:srcRect t="19907" b="2048"/>
          <a:stretch/>
        </p:blipFill>
        <p:spPr>
          <a:xfrm>
            <a:off x="326571" y="1599572"/>
            <a:ext cx="8490858" cy="5030722"/>
          </a:xfrm>
          <a:prstGeom prst="rect">
            <a:avLst/>
          </a:prstGeom>
          <a:ln w="12700">
            <a:miter lim="400000"/>
          </a:ln>
        </p:spPr>
      </p:pic>
      <p:sp>
        <p:nvSpPr>
          <p:cNvPr id="10" name="Right Triangle 9">
            <a:extLst>
              <a:ext uri="{FF2B5EF4-FFF2-40B4-BE49-F238E27FC236}">
                <a16:creationId xmlns:a16="http://schemas.microsoft.com/office/drawing/2014/main" id="{3E521CF2-B824-F848-9684-1C11EA88EFD9}"/>
              </a:ext>
            </a:extLst>
          </p:cNvPr>
          <p:cNvSpPr/>
          <p:nvPr/>
        </p:nvSpPr>
        <p:spPr>
          <a:xfrm rot="18900000">
            <a:off x="2660753" y="1171108"/>
            <a:ext cx="385186" cy="385186"/>
          </a:xfrm>
          <a:prstGeom prst="rtTriangle">
            <a:avLst/>
          </a:prstGeom>
          <a:solidFill>
            <a:srgbClr val="30303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7" name="Oval 6">
            <a:extLst>
              <a:ext uri="{FF2B5EF4-FFF2-40B4-BE49-F238E27FC236}">
                <a16:creationId xmlns:a16="http://schemas.microsoft.com/office/drawing/2014/main" id="{4400CCFA-0234-CF42-9D0A-C0EC5790611D}"/>
              </a:ext>
            </a:extLst>
          </p:cNvPr>
          <p:cNvSpPr/>
          <p:nvPr/>
        </p:nvSpPr>
        <p:spPr>
          <a:xfrm>
            <a:off x="5863959" y="3648107"/>
            <a:ext cx="421106" cy="421106"/>
          </a:xfrm>
          <a:prstGeom prst="ellipse">
            <a:avLst/>
          </a:prstGeom>
          <a:noFill/>
          <a:ln w="101600" cap="flat">
            <a:solidFill>
              <a:srgbClr val="FAA619"/>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Tree>
    <p:extLst>
      <p:ext uri="{BB962C8B-B14F-4D97-AF65-F5344CB8AC3E}">
        <p14:creationId xmlns:p14="http://schemas.microsoft.com/office/powerpoint/2010/main" val="1990781505"/>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7" name="Picture 10" descr="Picture 10"/>
          <p:cNvPicPr>
            <a:picLocks noChangeAspect="1"/>
          </p:cNvPicPr>
          <p:nvPr/>
        </p:nvPicPr>
        <p:blipFill>
          <a:blip r:embed="rId3"/>
          <a:stretch>
            <a:fillRect/>
          </a:stretch>
        </p:blipFill>
        <p:spPr>
          <a:xfrm>
            <a:off x="0" y="0"/>
            <a:ext cx="9144000" cy="6889750"/>
          </a:xfrm>
          <a:prstGeom prst="rect">
            <a:avLst/>
          </a:prstGeom>
          <a:ln w="12700">
            <a:miter lim="400000"/>
          </a:ln>
        </p:spPr>
      </p:pic>
      <p:sp>
        <p:nvSpPr>
          <p:cNvPr id="548" name="“What people say and what people do and what they say they do are entirely different things.”"/>
          <p:cNvSpPr>
            <a:spLocks noGrp="1"/>
          </p:cNvSpPr>
          <p:nvPr>
            <p:ph type="title"/>
          </p:nvPr>
        </p:nvSpPr>
        <p:spPr>
          <a:xfrm>
            <a:off x="2455199" y="620553"/>
            <a:ext cx="5643902" cy="1413199"/>
          </a:xfrm>
          <a:prstGeom prst="rect">
            <a:avLst/>
          </a:prstGeom>
        </p:spPr>
        <p:txBody>
          <a:bodyPr>
            <a:noAutofit/>
          </a:bodyPr>
          <a:lstStyle>
            <a:lvl1pPr>
              <a:spcBef>
                <a:spcPts val="400"/>
              </a:spcBef>
              <a:defRPr sz="2400" b="1">
                <a:latin typeface="+mn-lt"/>
                <a:ea typeface="+mn-ea"/>
                <a:cs typeface="+mn-cs"/>
                <a:sym typeface="Helvetica"/>
              </a:defRPr>
            </a:lvl1pPr>
          </a:lstStyle>
          <a:p>
            <a:r>
              <a:rPr dirty="0"/>
              <a:t>“What people say and what people do and what they say they do are entirely different things.”</a:t>
            </a:r>
            <a:br>
              <a:rPr lang="en-US" dirty="0"/>
            </a:br>
            <a:br>
              <a:rPr lang="en-US" dirty="0">
                <a:solidFill>
                  <a:srgbClr val="FAA619"/>
                </a:solidFill>
              </a:rPr>
            </a:br>
            <a:r>
              <a:rPr lang="en-US" dirty="0">
                <a:solidFill>
                  <a:srgbClr val="FAA619"/>
                </a:solidFill>
              </a:rPr>
              <a:t>[Not to mention what</a:t>
            </a:r>
            <a:br>
              <a:rPr lang="en-US" dirty="0">
                <a:solidFill>
                  <a:srgbClr val="FAA619"/>
                </a:solidFill>
              </a:rPr>
            </a:br>
            <a:r>
              <a:rPr lang="en-US" i="1" dirty="0">
                <a:solidFill>
                  <a:srgbClr val="FAA619"/>
                </a:solidFill>
              </a:rPr>
              <a:t>we think they do</a:t>
            </a:r>
            <a:r>
              <a:rPr lang="en-US" dirty="0">
                <a:solidFill>
                  <a:srgbClr val="FAA619"/>
                </a:solidFill>
              </a:rPr>
              <a:t>…]</a:t>
            </a:r>
            <a:br>
              <a:rPr lang="en-US" dirty="0">
                <a:solidFill>
                  <a:srgbClr val="FAA619"/>
                </a:solidFill>
              </a:rPr>
            </a:br>
            <a:endParaRPr dirty="0">
              <a:solidFill>
                <a:srgbClr val="FAA619"/>
              </a:solidFill>
            </a:endParaRPr>
          </a:p>
        </p:txBody>
      </p:sp>
      <p:sp>
        <p:nvSpPr>
          <p:cNvPr id="549"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553" name="“"/>
          <p:cNvSpPr/>
          <p:nvPr/>
        </p:nvSpPr>
        <p:spPr>
          <a:xfrm>
            <a:off x="489200" y="469352"/>
            <a:ext cx="1639799" cy="135125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sz="7700" b="1">
                <a:solidFill>
                  <a:srgbClr val="FAA61A"/>
                </a:solidFill>
                <a:latin typeface="+mn-lt"/>
                <a:ea typeface="+mn-ea"/>
                <a:cs typeface="+mn-cs"/>
                <a:sym typeface="Helvetica"/>
              </a:defRPr>
            </a:lvl1pPr>
          </a:lstStyle>
          <a:p>
            <a:r>
              <a:rPr dirty="0"/>
              <a:t>“</a:t>
            </a:r>
          </a:p>
        </p:txBody>
      </p:sp>
      <p:sp>
        <p:nvSpPr>
          <p:cNvPr id="554" name="Explore:  Design ethnography"/>
          <p:cNvSpPr/>
          <p:nvPr/>
        </p:nvSpPr>
        <p:spPr>
          <a:xfrm>
            <a:off x="489200" y="5507815"/>
            <a:ext cx="1639799" cy="83055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chor="b">
            <a:spAutoFit/>
          </a:bodyPr>
          <a:lstStyle/>
          <a:p>
            <a:pPr>
              <a:defRPr b="1">
                <a:solidFill>
                  <a:srgbClr val="FAA61A"/>
                </a:solidFill>
                <a:latin typeface="+mn-lt"/>
                <a:ea typeface="+mn-ea"/>
                <a:cs typeface="+mn-cs"/>
                <a:sym typeface="Helvetica"/>
              </a:defRPr>
            </a:pPr>
            <a:br>
              <a:rPr/>
            </a:br>
            <a:r>
              <a:t>Design </a:t>
            </a:r>
            <a:r>
              <a:rPr lang="en-US"/>
              <a:t>E</a:t>
            </a:r>
            <a:r>
              <a:t>thnography</a:t>
            </a:r>
          </a:p>
        </p:txBody>
      </p:sp>
      <p:sp>
        <p:nvSpPr>
          <p:cNvPr id="11" name="Herbert Simon…">
            <a:extLst>
              <a:ext uri="{FF2B5EF4-FFF2-40B4-BE49-F238E27FC236}">
                <a16:creationId xmlns:a16="http://schemas.microsoft.com/office/drawing/2014/main" id="{5A86EB8E-28DE-D749-9751-64C132493CF6}"/>
              </a:ext>
            </a:extLst>
          </p:cNvPr>
          <p:cNvSpPr/>
          <p:nvPr/>
        </p:nvSpPr>
        <p:spPr>
          <a:xfrm>
            <a:off x="2788434" y="5532712"/>
            <a:ext cx="5936165" cy="81785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91424" tIns="91424" rIns="91424" bIns="91424" numCol="1" anchor="b">
            <a:normAutofit lnSpcReduction="10000"/>
          </a:bodyPr>
          <a:lstStyle/>
          <a:p>
            <a:pPr lvl="3">
              <a:defRPr sz="2100" b="1">
                <a:latin typeface="+mn-lt"/>
                <a:ea typeface="+mn-ea"/>
                <a:cs typeface="+mn-cs"/>
                <a:sym typeface="Helvetica"/>
              </a:defRPr>
            </a:pPr>
            <a:r>
              <a:rPr lang="en-US" dirty="0"/>
              <a:t>Margaret Mead</a:t>
            </a:r>
          </a:p>
          <a:p>
            <a:pPr>
              <a:defRPr sz="2100">
                <a:latin typeface="+mn-lt"/>
                <a:ea typeface="+mn-ea"/>
                <a:cs typeface="+mn-cs"/>
                <a:sym typeface="Helvetica"/>
              </a:defRPr>
            </a:pPr>
            <a:r>
              <a:rPr lang="en-US" dirty="0"/>
              <a:t>Anthropologist</a:t>
            </a:r>
          </a:p>
        </p:txBody>
      </p:sp>
      <p:sp>
        <p:nvSpPr>
          <p:cNvPr id="12" name="—">
            <a:extLst>
              <a:ext uri="{FF2B5EF4-FFF2-40B4-BE49-F238E27FC236}">
                <a16:creationId xmlns:a16="http://schemas.microsoft.com/office/drawing/2014/main" id="{09F405C0-DCCD-3541-9C61-6739688211B4}"/>
              </a:ext>
            </a:extLst>
          </p:cNvPr>
          <p:cNvSpPr/>
          <p:nvPr/>
        </p:nvSpPr>
        <p:spPr>
          <a:xfrm>
            <a:off x="2505660" y="5232911"/>
            <a:ext cx="2062202" cy="81785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91424" tIns="91424" rIns="91424" bIns="91424" numCol="1" anchor="b">
            <a:normAutofit/>
          </a:bodyPr>
          <a:lstStyle/>
          <a:p>
            <a:pPr lvl="3">
              <a:defRPr sz="2100" b="1">
                <a:latin typeface="+mn-lt"/>
                <a:ea typeface="+mn-ea"/>
                <a:cs typeface="+mn-cs"/>
                <a:sym typeface="Helvetica"/>
              </a:defRPr>
            </a:pPr>
            <a:r>
              <a:rPr lang="en-US" dirty="0"/>
              <a:t>–</a:t>
            </a:r>
            <a:endParaRPr dirty="0"/>
          </a:p>
        </p:txBody>
      </p:sp>
    </p:spTree>
    <p:extLst>
      <p:ext uri="{BB962C8B-B14F-4D97-AF65-F5344CB8AC3E}">
        <p14:creationId xmlns:p14="http://schemas.microsoft.com/office/powerpoint/2010/main" val="2091514272"/>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sp>
        <p:nvSpPr>
          <p:cNvPr id="521"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522" name="Defining  Design ethnography…"/>
          <p:cNvSpPr>
            <a:spLocks noGrp="1"/>
          </p:cNvSpPr>
          <p:nvPr>
            <p:ph type="title"/>
          </p:nvPr>
        </p:nvSpPr>
        <p:spPr>
          <a:xfrm>
            <a:off x="2455199" y="622975"/>
            <a:ext cx="5643902" cy="3576302"/>
          </a:xfrm>
          <a:prstGeom prst="rect">
            <a:avLst/>
          </a:prstGeom>
        </p:spPr>
        <p:txBody>
          <a:bodyPr/>
          <a:lstStyle/>
          <a:p>
            <a:pPr>
              <a:defRPr sz="3600" b="1">
                <a:latin typeface="+mn-lt"/>
                <a:ea typeface="+mn-ea"/>
                <a:cs typeface="+mn-cs"/>
                <a:sym typeface="Helvetica"/>
              </a:defRPr>
            </a:pPr>
            <a:r>
              <a:rPr dirty="0"/>
              <a:t>Design </a:t>
            </a:r>
            <a:r>
              <a:rPr lang="en-US" dirty="0"/>
              <a:t>E</a:t>
            </a:r>
            <a:r>
              <a:rPr dirty="0"/>
              <a:t>thnography</a:t>
            </a:r>
            <a:r>
              <a:rPr lang="en-US" dirty="0"/>
              <a:t>:</a:t>
            </a:r>
            <a:br>
              <a:rPr lang="en-US" dirty="0"/>
            </a:br>
            <a:r>
              <a:rPr lang="en-US" dirty="0"/>
              <a:t>A Definition</a:t>
            </a:r>
            <a:endParaRPr dirty="0"/>
          </a:p>
          <a:p>
            <a:pPr>
              <a:spcBef>
                <a:spcPts val="1000"/>
              </a:spcBef>
            </a:pPr>
            <a:endParaRPr sz="2700" b="1" dirty="0">
              <a:solidFill>
                <a:srgbClr val="CCCCCC"/>
              </a:solidFill>
              <a:latin typeface="Helvetica Neue"/>
              <a:ea typeface="Helvetica Neue"/>
              <a:cs typeface="Helvetica Neue"/>
              <a:sym typeface="Helvetica Neue"/>
            </a:endParaRPr>
          </a:p>
          <a:p>
            <a:pPr>
              <a:defRPr b="1">
                <a:solidFill>
                  <a:srgbClr val="CCCCCC"/>
                </a:solidFill>
                <a:latin typeface="+mn-lt"/>
                <a:ea typeface="+mn-ea"/>
                <a:cs typeface="+mn-cs"/>
                <a:sym typeface="Helvetica"/>
              </a:defRPr>
            </a:pPr>
            <a:r>
              <a:rPr lang="en-US" b="1" dirty="0">
                <a:solidFill>
                  <a:srgbClr val="CCCCCC"/>
                </a:solidFill>
                <a:sym typeface="Helvetica"/>
              </a:rPr>
              <a:t>Design ethnography can</a:t>
            </a:r>
            <a:br>
              <a:rPr lang="en-US" b="1" dirty="0">
                <a:solidFill>
                  <a:srgbClr val="CCCCCC"/>
                </a:solidFill>
                <a:sym typeface="Helvetica"/>
              </a:rPr>
            </a:br>
            <a:r>
              <a:rPr lang="en-US" b="1" dirty="0">
                <a:solidFill>
                  <a:srgbClr val="CCCCCC"/>
                </a:solidFill>
                <a:sym typeface="Helvetica"/>
              </a:rPr>
              <a:t>be described as </a:t>
            </a:r>
            <a:r>
              <a:rPr lang="en-US" b="1" dirty="0">
                <a:solidFill>
                  <a:srgbClr val="FAA619"/>
                </a:solidFill>
                <a:sym typeface="Helvetica"/>
              </a:rPr>
              <a:t>making</a:t>
            </a:r>
            <a:br>
              <a:rPr lang="en-US" b="1" dirty="0">
                <a:solidFill>
                  <a:srgbClr val="FAA619"/>
                </a:solidFill>
                <a:sym typeface="Helvetica"/>
              </a:rPr>
            </a:br>
            <a:r>
              <a:rPr lang="en-US" b="1" dirty="0">
                <a:solidFill>
                  <a:srgbClr val="FAA619"/>
                </a:solidFill>
                <a:sym typeface="Helvetica"/>
              </a:rPr>
              <a:t>the strange familiar and</a:t>
            </a:r>
            <a:br>
              <a:rPr lang="en-US" b="1" dirty="0">
                <a:solidFill>
                  <a:srgbClr val="FAA619"/>
                </a:solidFill>
                <a:sym typeface="Helvetica"/>
              </a:rPr>
            </a:br>
            <a:r>
              <a:rPr lang="en-US" b="1" dirty="0">
                <a:solidFill>
                  <a:srgbClr val="FAA619"/>
                </a:solidFill>
                <a:sym typeface="Helvetica"/>
              </a:rPr>
              <a:t>the familiar strange.</a:t>
            </a:r>
            <a:endParaRPr dirty="0">
              <a:solidFill>
                <a:srgbClr val="FAA619"/>
              </a:solidFill>
            </a:endParaRPr>
          </a:p>
        </p:txBody>
      </p:sp>
      <p:grpSp>
        <p:nvGrpSpPr>
          <p:cNvPr id="2" name="Group 1">
            <a:extLst>
              <a:ext uri="{FF2B5EF4-FFF2-40B4-BE49-F238E27FC236}">
                <a16:creationId xmlns:a16="http://schemas.microsoft.com/office/drawing/2014/main" id="{D6396272-1084-4047-94C6-E434F7810A7A}"/>
              </a:ext>
            </a:extLst>
          </p:cNvPr>
          <p:cNvGrpSpPr/>
          <p:nvPr/>
        </p:nvGrpSpPr>
        <p:grpSpPr>
          <a:xfrm>
            <a:off x="2588636" y="4782327"/>
            <a:ext cx="2849286" cy="1166294"/>
            <a:chOff x="2588636" y="4782327"/>
            <a:chExt cx="2849286" cy="1166294"/>
          </a:xfrm>
        </p:grpSpPr>
        <p:sp>
          <p:nvSpPr>
            <p:cNvPr id="524" name="Triangle"/>
            <p:cNvSpPr/>
            <p:nvPr/>
          </p:nvSpPr>
          <p:spPr>
            <a:xfrm rot="16200000">
              <a:off x="3098216" y="5074213"/>
              <a:ext cx="324001" cy="251101"/>
            </a:xfrm>
            <a:prstGeom prst="triangle">
              <a:avLst/>
            </a:prstGeom>
            <a:solidFill>
              <a:srgbClr val="434343"/>
            </a:solidFill>
            <a:ln w="12700" cap="flat">
              <a:noFill/>
              <a:miter lim="400000"/>
            </a:ln>
            <a:effectLst/>
          </p:spPr>
          <p:txBody>
            <a:bodyPr wrap="square" lIns="45719" tIns="45719" rIns="45719" bIns="45719" numCol="1" anchor="ctr">
              <a:noAutofit/>
            </a:bodyPr>
            <a:lstStyle/>
            <a:p>
              <a:pPr>
                <a:defRPr>
                  <a:solidFill>
                    <a:srgbClr val="000000"/>
                  </a:solidFill>
                </a:defRPr>
              </a:pPr>
              <a:endParaRPr/>
            </a:p>
          </p:txBody>
        </p:sp>
        <p:sp>
          <p:nvSpPr>
            <p:cNvPr id="525" name="Rounded Rectangle"/>
            <p:cNvSpPr/>
            <p:nvPr/>
          </p:nvSpPr>
          <p:spPr>
            <a:xfrm>
              <a:off x="3231718" y="4805650"/>
              <a:ext cx="2206204" cy="1142971"/>
            </a:xfrm>
            <a:prstGeom prst="roundRect">
              <a:avLst>
                <a:gd name="adj" fmla="val 12896"/>
              </a:avLst>
            </a:prstGeom>
            <a:solidFill>
              <a:srgbClr val="434343"/>
            </a:solidFill>
            <a:ln w="12700" cap="flat">
              <a:noFill/>
              <a:miter lim="400000"/>
            </a:ln>
            <a:effectLst/>
          </p:spPr>
          <p:txBody>
            <a:bodyPr wrap="square" lIns="45719" tIns="45719" rIns="45719" bIns="45719" numCol="1" anchor="ctr">
              <a:noAutofit/>
            </a:bodyPr>
            <a:lstStyle/>
            <a:p>
              <a:pPr>
                <a:defRPr>
                  <a:solidFill>
                    <a:srgbClr val="000000"/>
                  </a:solidFill>
                </a:defRPr>
              </a:pPr>
              <a:endParaRPr/>
            </a:p>
          </p:txBody>
        </p:sp>
        <p:grpSp>
          <p:nvGrpSpPr>
            <p:cNvPr id="532" name="Group"/>
            <p:cNvGrpSpPr/>
            <p:nvPr/>
          </p:nvGrpSpPr>
          <p:grpSpPr>
            <a:xfrm>
              <a:off x="2588636" y="4945595"/>
              <a:ext cx="480901" cy="480902"/>
              <a:chOff x="0" y="0"/>
              <a:chExt cx="480900" cy="480900"/>
            </a:xfrm>
          </p:grpSpPr>
          <p:sp>
            <p:nvSpPr>
              <p:cNvPr id="527" name="Circle"/>
              <p:cNvSpPr/>
              <p:nvPr/>
            </p:nvSpPr>
            <p:spPr>
              <a:xfrm>
                <a:off x="0" y="0"/>
                <a:ext cx="480901" cy="480901"/>
              </a:xfrm>
              <a:prstGeom prst="ellipse">
                <a:avLst/>
              </a:prstGeom>
              <a:noFill/>
              <a:ln w="19050" cap="flat">
                <a:solidFill>
                  <a:srgbClr val="FAA61A"/>
                </a:solidFill>
                <a:prstDash val="solid"/>
                <a:round/>
              </a:ln>
              <a:effectLst/>
            </p:spPr>
            <p:txBody>
              <a:bodyPr wrap="square" lIns="45719" tIns="45719" rIns="45719" bIns="45719" numCol="1" anchor="ctr">
                <a:noAutofit/>
              </a:bodyPr>
              <a:lstStyle/>
              <a:p>
                <a:pPr>
                  <a:defRPr>
                    <a:solidFill>
                      <a:srgbClr val="000000"/>
                    </a:solidFill>
                  </a:defRPr>
                </a:pPr>
                <a:endParaRPr/>
              </a:p>
            </p:txBody>
          </p:sp>
          <p:grpSp>
            <p:nvGrpSpPr>
              <p:cNvPr id="530" name="Group"/>
              <p:cNvGrpSpPr/>
              <p:nvPr/>
            </p:nvGrpSpPr>
            <p:grpSpPr>
              <a:xfrm>
                <a:off x="142149" y="152279"/>
                <a:ext cx="196570" cy="39485"/>
                <a:chOff x="0" y="0"/>
                <a:chExt cx="196569" cy="39483"/>
              </a:xfrm>
            </p:grpSpPr>
            <p:sp>
              <p:nvSpPr>
                <p:cNvPr id="528" name="Circle"/>
                <p:cNvSpPr/>
                <p:nvPr/>
              </p:nvSpPr>
              <p:spPr>
                <a:xfrm>
                  <a:off x="0" y="0"/>
                  <a:ext cx="39487" cy="39484"/>
                </a:xfrm>
                <a:prstGeom prst="ellipse">
                  <a:avLst/>
                </a:prstGeom>
                <a:solidFill>
                  <a:srgbClr val="FAA61A"/>
                </a:solidFill>
                <a:ln w="12700" cap="flat">
                  <a:noFill/>
                  <a:miter lim="400000"/>
                </a:ln>
                <a:effectLst/>
              </p:spPr>
              <p:txBody>
                <a:bodyPr wrap="square" lIns="45719" tIns="45719" rIns="45719" bIns="45719" numCol="1" anchor="ctr">
                  <a:noAutofit/>
                </a:bodyPr>
                <a:lstStyle/>
                <a:p>
                  <a:pPr>
                    <a:defRPr>
                      <a:solidFill>
                        <a:srgbClr val="000000"/>
                      </a:solidFill>
                    </a:defRPr>
                  </a:pPr>
                  <a:endParaRPr/>
                </a:p>
              </p:txBody>
            </p:sp>
            <p:sp>
              <p:nvSpPr>
                <p:cNvPr id="529" name="Circle"/>
                <p:cNvSpPr/>
                <p:nvPr/>
              </p:nvSpPr>
              <p:spPr>
                <a:xfrm>
                  <a:off x="157083" y="0"/>
                  <a:ext cx="39487" cy="39484"/>
                </a:xfrm>
                <a:prstGeom prst="ellipse">
                  <a:avLst/>
                </a:prstGeom>
                <a:solidFill>
                  <a:srgbClr val="FAA61A"/>
                </a:solidFill>
                <a:ln w="12700" cap="flat">
                  <a:noFill/>
                  <a:miter lim="400000"/>
                </a:ln>
                <a:effectLst/>
              </p:spPr>
              <p:txBody>
                <a:bodyPr wrap="square" lIns="45719" tIns="45719" rIns="45719" bIns="45719" numCol="1" anchor="ctr">
                  <a:noAutofit/>
                </a:bodyPr>
                <a:lstStyle/>
                <a:p>
                  <a:pPr>
                    <a:defRPr>
                      <a:solidFill>
                        <a:srgbClr val="000000"/>
                      </a:solidFill>
                    </a:defRPr>
                  </a:pPr>
                  <a:endParaRPr/>
                </a:p>
              </p:txBody>
            </p:sp>
          </p:grpSp>
          <p:sp>
            <p:nvSpPr>
              <p:cNvPr id="531" name="Line"/>
              <p:cNvSpPr/>
              <p:nvPr/>
            </p:nvSpPr>
            <p:spPr>
              <a:xfrm rot="8100000">
                <a:off x="143544" y="186079"/>
                <a:ext cx="193678" cy="19367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9050" cap="flat">
                <a:solidFill>
                  <a:srgbClr val="FAA61A"/>
                </a:solidFill>
                <a:prstDash val="solid"/>
                <a:round/>
              </a:ln>
              <a:effectLst/>
            </p:spPr>
            <p:txBody>
              <a:bodyPr wrap="square" lIns="45719" tIns="45719" rIns="45719" bIns="45719" numCol="1" anchor="ctr">
                <a:noAutofit/>
              </a:bodyPr>
              <a:lstStyle/>
              <a:p>
                <a:pPr>
                  <a:defRPr>
                    <a:solidFill>
                      <a:srgbClr val="000000"/>
                    </a:solidFill>
                  </a:defRPr>
                </a:pPr>
                <a:endParaRPr/>
              </a:p>
            </p:txBody>
          </p:sp>
        </p:grpSp>
        <p:sp>
          <p:nvSpPr>
            <p:cNvPr id="544" name="MAKING THE STRANGE FAMILIAR implies accepting the unknown, the unusual, and the unexpected, as the new normal"/>
            <p:cNvSpPr/>
            <p:nvPr/>
          </p:nvSpPr>
          <p:spPr>
            <a:xfrm>
              <a:off x="3263483" y="4782327"/>
              <a:ext cx="2162401" cy="114297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Autofit/>
            </a:bodyPr>
            <a:lstStyle>
              <a:lvl1pPr>
                <a:lnSpc>
                  <a:spcPct val="110000"/>
                </a:lnSpc>
                <a:spcBef>
                  <a:spcPts val="600"/>
                </a:spcBef>
                <a:defRPr sz="1200">
                  <a:solidFill>
                    <a:srgbClr val="CCCCCC"/>
                  </a:solidFill>
                  <a:latin typeface="+mn-lt"/>
                  <a:ea typeface="+mn-ea"/>
                  <a:cs typeface="+mn-cs"/>
                  <a:sym typeface="Helvetica"/>
                </a:defRPr>
              </a:lvl1pPr>
            </a:lstStyle>
            <a:p>
              <a:r>
                <a:rPr lang="en-US" dirty="0">
                  <a:solidFill>
                    <a:srgbClr val="FAA619"/>
                  </a:solidFill>
                </a:rPr>
                <a:t>MAKING THE STRANGE</a:t>
              </a:r>
              <a:br>
                <a:rPr lang="en-US" dirty="0">
                  <a:solidFill>
                    <a:srgbClr val="FAA619"/>
                  </a:solidFill>
                </a:rPr>
              </a:br>
              <a:r>
                <a:rPr lang="en-US" dirty="0">
                  <a:solidFill>
                    <a:srgbClr val="FAA619"/>
                  </a:solidFill>
                </a:rPr>
                <a:t>FAMILIAR </a:t>
              </a:r>
              <a:r>
                <a:rPr dirty="0">
                  <a:solidFill>
                    <a:schemeClr val="tx1"/>
                  </a:solidFill>
                </a:rPr>
                <a:t>implies accepting the unknown, the unusual, and the unexpected, as</a:t>
              </a:r>
              <a:br>
                <a:rPr lang="en-US" dirty="0">
                  <a:solidFill>
                    <a:schemeClr val="tx1"/>
                  </a:solidFill>
                </a:rPr>
              </a:br>
              <a:r>
                <a:rPr dirty="0">
                  <a:solidFill>
                    <a:schemeClr val="tx1"/>
                  </a:solidFill>
                </a:rPr>
                <a:t>the new normal</a:t>
              </a:r>
            </a:p>
          </p:txBody>
        </p:sp>
      </p:grpSp>
      <p:sp>
        <p:nvSpPr>
          <p:cNvPr id="545" name="MAKING THE FAMILIAR STRANGE means developing a renewed curiosity for what you know, giving it a new value."/>
          <p:cNvSpPr/>
          <p:nvPr/>
        </p:nvSpPr>
        <p:spPr>
          <a:xfrm>
            <a:off x="6442937" y="4731415"/>
            <a:ext cx="2162401" cy="114297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Autofit/>
          </a:bodyPr>
          <a:lstStyle>
            <a:lvl1pPr>
              <a:lnSpc>
                <a:spcPct val="110000"/>
              </a:lnSpc>
              <a:spcBef>
                <a:spcPts val="600"/>
              </a:spcBef>
              <a:defRPr sz="1200">
                <a:solidFill>
                  <a:srgbClr val="CCCCCC"/>
                </a:solidFill>
                <a:latin typeface="+mn-lt"/>
                <a:ea typeface="+mn-ea"/>
                <a:cs typeface="+mn-cs"/>
                <a:sym typeface="Helvetica"/>
              </a:defRPr>
            </a:lvl1pPr>
          </a:lstStyle>
          <a:p>
            <a:endParaRPr dirty="0"/>
          </a:p>
        </p:txBody>
      </p:sp>
      <p:sp>
        <p:nvSpPr>
          <p:cNvPr id="27" name="Qualitative data:"/>
          <p:cNvSpPr/>
          <p:nvPr/>
        </p:nvSpPr>
        <p:spPr>
          <a:xfrm>
            <a:off x="489200" y="690122"/>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Design</a:t>
            </a:r>
            <a:br>
              <a:rPr lang="en-US" dirty="0"/>
            </a:br>
            <a:r>
              <a:rPr lang="en-US" dirty="0"/>
              <a:t>Ethnography</a:t>
            </a:r>
            <a:endParaRPr dirty="0"/>
          </a:p>
        </p:txBody>
      </p:sp>
      <p:grpSp>
        <p:nvGrpSpPr>
          <p:cNvPr id="28" name="Group 27">
            <a:extLst>
              <a:ext uri="{FF2B5EF4-FFF2-40B4-BE49-F238E27FC236}">
                <a16:creationId xmlns:a16="http://schemas.microsoft.com/office/drawing/2014/main" id="{0A312274-62F2-AE4A-B20C-6F439DDC8C22}"/>
              </a:ext>
            </a:extLst>
          </p:cNvPr>
          <p:cNvGrpSpPr/>
          <p:nvPr/>
        </p:nvGrpSpPr>
        <p:grpSpPr>
          <a:xfrm>
            <a:off x="5757864" y="4782327"/>
            <a:ext cx="2849286" cy="1166294"/>
            <a:chOff x="2588636" y="4782327"/>
            <a:chExt cx="2849286" cy="1166294"/>
          </a:xfrm>
        </p:grpSpPr>
        <p:sp>
          <p:nvSpPr>
            <p:cNvPr id="29" name="Triangle">
              <a:extLst>
                <a:ext uri="{FF2B5EF4-FFF2-40B4-BE49-F238E27FC236}">
                  <a16:creationId xmlns:a16="http://schemas.microsoft.com/office/drawing/2014/main" id="{79DC0ED5-0FBB-D74A-89FD-49EB9445A398}"/>
                </a:ext>
              </a:extLst>
            </p:cNvPr>
            <p:cNvSpPr/>
            <p:nvPr/>
          </p:nvSpPr>
          <p:spPr>
            <a:xfrm rot="16200000">
              <a:off x="3098216" y="5074213"/>
              <a:ext cx="324001" cy="251101"/>
            </a:xfrm>
            <a:prstGeom prst="triangle">
              <a:avLst/>
            </a:prstGeom>
            <a:solidFill>
              <a:srgbClr val="434343"/>
            </a:solidFill>
            <a:ln w="12700" cap="flat">
              <a:noFill/>
              <a:miter lim="400000"/>
            </a:ln>
            <a:effectLst/>
          </p:spPr>
          <p:txBody>
            <a:bodyPr wrap="square" lIns="45719" tIns="45719" rIns="45719" bIns="45719" numCol="1" anchor="ctr">
              <a:noAutofit/>
            </a:bodyPr>
            <a:lstStyle/>
            <a:p>
              <a:pPr>
                <a:defRPr>
                  <a:solidFill>
                    <a:srgbClr val="000000"/>
                  </a:solidFill>
                </a:defRPr>
              </a:pPr>
              <a:endParaRPr/>
            </a:p>
          </p:txBody>
        </p:sp>
        <p:sp>
          <p:nvSpPr>
            <p:cNvPr id="30" name="Rounded Rectangle">
              <a:extLst>
                <a:ext uri="{FF2B5EF4-FFF2-40B4-BE49-F238E27FC236}">
                  <a16:creationId xmlns:a16="http://schemas.microsoft.com/office/drawing/2014/main" id="{F0F8DC75-B800-AD42-AFE9-132963B98A47}"/>
                </a:ext>
              </a:extLst>
            </p:cNvPr>
            <p:cNvSpPr/>
            <p:nvPr/>
          </p:nvSpPr>
          <p:spPr>
            <a:xfrm>
              <a:off x="3231718" y="4805650"/>
              <a:ext cx="2206204" cy="1142971"/>
            </a:xfrm>
            <a:prstGeom prst="roundRect">
              <a:avLst>
                <a:gd name="adj" fmla="val 12896"/>
              </a:avLst>
            </a:prstGeom>
            <a:solidFill>
              <a:srgbClr val="434343"/>
            </a:solidFill>
            <a:ln w="12700" cap="flat">
              <a:noFill/>
              <a:miter lim="400000"/>
            </a:ln>
            <a:effectLst/>
          </p:spPr>
          <p:txBody>
            <a:bodyPr wrap="square" lIns="45719" tIns="45719" rIns="45719" bIns="45719" numCol="1" anchor="ctr">
              <a:noAutofit/>
            </a:bodyPr>
            <a:lstStyle/>
            <a:p>
              <a:pPr>
                <a:defRPr>
                  <a:solidFill>
                    <a:srgbClr val="000000"/>
                  </a:solidFill>
                </a:defRPr>
              </a:pPr>
              <a:endParaRPr/>
            </a:p>
          </p:txBody>
        </p:sp>
        <p:grpSp>
          <p:nvGrpSpPr>
            <p:cNvPr id="31" name="Group">
              <a:extLst>
                <a:ext uri="{FF2B5EF4-FFF2-40B4-BE49-F238E27FC236}">
                  <a16:creationId xmlns:a16="http://schemas.microsoft.com/office/drawing/2014/main" id="{428696BE-B874-FD49-8AF0-8090BA337593}"/>
                </a:ext>
              </a:extLst>
            </p:cNvPr>
            <p:cNvGrpSpPr/>
            <p:nvPr/>
          </p:nvGrpSpPr>
          <p:grpSpPr>
            <a:xfrm>
              <a:off x="2588636" y="4945595"/>
              <a:ext cx="480901" cy="480902"/>
              <a:chOff x="0" y="0"/>
              <a:chExt cx="480900" cy="480900"/>
            </a:xfrm>
          </p:grpSpPr>
          <p:sp>
            <p:nvSpPr>
              <p:cNvPr id="33" name="Circle">
                <a:extLst>
                  <a:ext uri="{FF2B5EF4-FFF2-40B4-BE49-F238E27FC236}">
                    <a16:creationId xmlns:a16="http://schemas.microsoft.com/office/drawing/2014/main" id="{544B1860-3884-9F43-A732-C14878626B8A}"/>
                  </a:ext>
                </a:extLst>
              </p:cNvPr>
              <p:cNvSpPr/>
              <p:nvPr/>
            </p:nvSpPr>
            <p:spPr>
              <a:xfrm>
                <a:off x="0" y="0"/>
                <a:ext cx="480901" cy="480901"/>
              </a:xfrm>
              <a:prstGeom prst="ellipse">
                <a:avLst/>
              </a:prstGeom>
              <a:noFill/>
              <a:ln w="19050" cap="flat">
                <a:solidFill>
                  <a:srgbClr val="FAA61A"/>
                </a:solidFill>
                <a:prstDash val="solid"/>
                <a:round/>
              </a:ln>
              <a:effectLst/>
            </p:spPr>
            <p:txBody>
              <a:bodyPr wrap="square" lIns="45719" tIns="45719" rIns="45719" bIns="45719" numCol="1" anchor="ctr">
                <a:noAutofit/>
              </a:bodyPr>
              <a:lstStyle/>
              <a:p>
                <a:pPr>
                  <a:defRPr>
                    <a:solidFill>
                      <a:srgbClr val="000000"/>
                    </a:solidFill>
                  </a:defRPr>
                </a:pPr>
                <a:endParaRPr/>
              </a:p>
            </p:txBody>
          </p:sp>
          <p:grpSp>
            <p:nvGrpSpPr>
              <p:cNvPr id="34" name="Group">
                <a:extLst>
                  <a:ext uri="{FF2B5EF4-FFF2-40B4-BE49-F238E27FC236}">
                    <a16:creationId xmlns:a16="http://schemas.microsoft.com/office/drawing/2014/main" id="{208AB010-6723-F143-A5DE-6AEE3B356220}"/>
                  </a:ext>
                </a:extLst>
              </p:cNvPr>
              <p:cNvGrpSpPr/>
              <p:nvPr/>
            </p:nvGrpSpPr>
            <p:grpSpPr>
              <a:xfrm>
                <a:off x="142149" y="152279"/>
                <a:ext cx="196570" cy="39485"/>
                <a:chOff x="0" y="0"/>
                <a:chExt cx="196569" cy="39483"/>
              </a:xfrm>
            </p:grpSpPr>
            <p:sp>
              <p:nvSpPr>
                <p:cNvPr id="36" name="Circle">
                  <a:extLst>
                    <a:ext uri="{FF2B5EF4-FFF2-40B4-BE49-F238E27FC236}">
                      <a16:creationId xmlns:a16="http://schemas.microsoft.com/office/drawing/2014/main" id="{F5219153-55F1-F340-87C9-460D6C8B29AB}"/>
                    </a:ext>
                  </a:extLst>
                </p:cNvPr>
                <p:cNvSpPr/>
                <p:nvPr/>
              </p:nvSpPr>
              <p:spPr>
                <a:xfrm>
                  <a:off x="0" y="0"/>
                  <a:ext cx="39487" cy="39484"/>
                </a:xfrm>
                <a:prstGeom prst="ellipse">
                  <a:avLst/>
                </a:prstGeom>
                <a:solidFill>
                  <a:srgbClr val="FAA61A"/>
                </a:solidFill>
                <a:ln w="12700" cap="flat">
                  <a:noFill/>
                  <a:miter lim="400000"/>
                </a:ln>
                <a:effectLst/>
              </p:spPr>
              <p:txBody>
                <a:bodyPr wrap="square" lIns="45719" tIns="45719" rIns="45719" bIns="45719" numCol="1" anchor="ctr">
                  <a:noAutofit/>
                </a:bodyPr>
                <a:lstStyle/>
                <a:p>
                  <a:pPr>
                    <a:defRPr>
                      <a:solidFill>
                        <a:srgbClr val="000000"/>
                      </a:solidFill>
                    </a:defRPr>
                  </a:pPr>
                  <a:endParaRPr/>
                </a:p>
              </p:txBody>
            </p:sp>
            <p:sp>
              <p:nvSpPr>
                <p:cNvPr id="37" name="Circle">
                  <a:extLst>
                    <a:ext uri="{FF2B5EF4-FFF2-40B4-BE49-F238E27FC236}">
                      <a16:creationId xmlns:a16="http://schemas.microsoft.com/office/drawing/2014/main" id="{7E0A2DF3-1B50-904B-8CB4-D5A7C5CA66C7}"/>
                    </a:ext>
                  </a:extLst>
                </p:cNvPr>
                <p:cNvSpPr/>
                <p:nvPr/>
              </p:nvSpPr>
              <p:spPr>
                <a:xfrm>
                  <a:off x="157083" y="0"/>
                  <a:ext cx="39487" cy="39484"/>
                </a:xfrm>
                <a:prstGeom prst="ellipse">
                  <a:avLst/>
                </a:prstGeom>
                <a:solidFill>
                  <a:srgbClr val="FAA61A"/>
                </a:solidFill>
                <a:ln w="12700" cap="flat">
                  <a:noFill/>
                  <a:miter lim="400000"/>
                </a:ln>
                <a:effectLst/>
              </p:spPr>
              <p:txBody>
                <a:bodyPr wrap="square" lIns="45719" tIns="45719" rIns="45719" bIns="45719" numCol="1" anchor="ctr">
                  <a:noAutofit/>
                </a:bodyPr>
                <a:lstStyle/>
                <a:p>
                  <a:pPr>
                    <a:defRPr>
                      <a:solidFill>
                        <a:srgbClr val="000000"/>
                      </a:solidFill>
                    </a:defRPr>
                  </a:pPr>
                  <a:endParaRPr/>
                </a:p>
              </p:txBody>
            </p:sp>
          </p:grpSp>
          <p:sp>
            <p:nvSpPr>
              <p:cNvPr id="35" name="Line">
                <a:extLst>
                  <a:ext uri="{FF2B5EF4-FFF2-40B4-BE49-F238E27FC236}">
                    <a16:creationId xmlns:a16="http://schemas.microsoft.com/office/drawing/2014/main" id="{14A79B65-EC01-2B4A-857F-2B9071BC9F44}"/>
                  </a:ext>
                </a:extLst>
              </p:cNvPr>
              <p:cNvSpPr/>
              <p:nvPr/>
            </p:nvSpPr>
            <p:spPr>
              <a:xfrm rot="8100000">
                <a:off x="143544" y="186079"/>
                <a:ext cx="193678" cy="19367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9050" cap="flat">
                <a:solidFill>
                  <a:srgbClr val="FAA61A"/>
                </a:solidFill>
                <a:prstDash val="solid"/>
                <a:round/>
              </a:ln>
              <a:effectLst/>
            </p:spPr>
            <p:txBody>
              <a:bodyPr wrap="square" lIns="45719" tIns="45719" rIns="45719" bIns="45719" numCol="1" anchor="ctr">
                <a:noAutofit/>
              </a:bodyPr>
              <a:lstStyle/>
              <a:p>
                <a:pPr>
                  <a:defRPr>
                    <a:solidFill>
                      <a:srgbClr val="000000"/>
                    </a:solidFill>
                  </a:defRPr>
                </a:pPr>
                <a:endParaRPr/>
              </a:p>
            </p:txBody>
          </p:sp>
        </p:grpSp>
        <p:sp>
          <p:nvSpPr>
            <p:cNvPr id="32" name="MAKING THE STRANGE FAMILIAR implies accepting the unknown, the unusual, and the unexpected, as the new normal">
              <a:extLst>
                <a:ext uri="{FF2B5EF4-FFF2-40B4-BE49-F238E27FC236}">
                  <a16:creationId xmlns:a16="http://schemas.microsoft.com/office/drawing/2014/main" id="{9A6E6A43-4E3D-4846-8E90-117F1013010F}"/>
                </a:ext>
              </a:extLst>
            </p:cNvPr>
            <p:cNvSpPr/>
            <p:nvPr/>
          </p:nvSpPr>
          <p:spPr>
            <a:xfrm>
              <a:off x="3263483" y="4782327"/>
              <a:ext cx="2162401" cy="114297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Autofit/>
            </a:bodyPr>
            <a:lstStyle>
              <a:lvl1pPr>
                <a:lnSpc>
                  <a:spcPct val="110000"/>
                </a:lnSpc>
                <a:spcBef>
                  <a:spcPts val="600"/>
                </a:spcBef>
                <a:defRPr sz="1200">
                  <a:solidFill>
                    <a:srgbClr val="CCCCCC"/>
                  </a:solidFill>
                  <a:latin typeface="+mn-lt"/>
                  <a:ea typeface="+mn-ea"/>
                  <a:cs typeface="+mn-cs"/>
                  <a:sym typeface="Helvetica"/>
                </a:defRPr>
              </a:lvl1pPr>
            </a:lstStyle>
            <a:p>
              <a:r>
                <a:rPr lang="en-US" dirty="0">
                  <a:solidFill>
                    <a:srgbClr val="FAA619"/>
                  </a:solidFill>
                </a:rPr>
                <a:t>MAKING THE FAMILIAR STRANGE </a:t>
              </a:r>
              <a:r>
                <a:rPr lang="en-US" dirty="0">
                  <a:solidFill>
                    <a:schemeClr val="tx1"/>
                  </a:solidFill>
                </a:rPr>
                <a:t>means developing a renewed curiosity for what you</a:t>
              </a:r>
              <a:br>
                <a:rPr lang="en-US" dirty="0">
                  <a:solidFill>
                    <a:schemeClr val="tx1"/>
                  </a:solidFill>
                </a:rPr>
              </a:br>
              <a:r>
                <a:rPr lang="en-US" dirty="0">
                  <a:solidFill>
                    <a:schemeClr val="tx1"/>
                  </a:solidFill>
                </a:rPr>
                <a:t>know, giving it a new value.</a:t>
              </a:r>
            </a:p>
          </p:txBody>
        </p:sp>
      </p:gr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sp>
        <p:nvSpPr>
          <p:cNvPr id="521"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522" name="Defining  Design ethnography…"/>
          <p:cNvSpPr>
            <a:spLocks noGrp="1"/>
          </p:cNvSpPr>
          <p:nvPr>
            <p:ph type="title"/>
          </p:nvPr>
        </p:nvSpPr>
        <p:spPr>
          <a:xfrm>
            <a:off x="2455199" y="622975"/>
            <a:ext cx="5643902" cy="3576302"/>
          </a:xfrm>
          <a:prstGeom prst="rect">
            <a:avLst/>
          </a:prstGeom>
        </p:spPr>
        <p:txBody>
          <a:bodyPr>
            <a:noAutofit/>
          </a:bodyPr>
          <a:lstStyle/>
          <a:p>
            <a:pPr>
              <a:defRPr sz="3600" b="1">
                <a:latin typeface="+mn-lt"/>
                <a:ea typeface="+mn-ea"/>
                <a:cs typeface="+mn-cs"/>
                <a:sym typeface="Helvetica"/>
              </a:defRPr>
            </a:pPr>
            <a:r>
              <a:rPr dirty="0"/>
              <a:t>Design </a:t>
            </a:r>
            <a:r>
              <a:rPr lang="en-US" dirty="0"/>
              <a:t>E</a:t>
            </a:r>
            <a:r>
              <a:rPr dirty="0"/>
              <a:t>thnography</a:t>
            </a:r>
            <a:r>
              <a:rPr lang="en-US" dirty="0"/>
              <a:t>:</a:t>
            </a:r>
            <a:br>
              <a:rPr lang="en-US" dirty="0"/>
            </a:br>
            <a:r>
              <a:rPr lang="en-US" dirty="0"/>
              <a:t>Types of Data</a:t>
            </a:r>
            <a:endParaRPr dirty="0"/>
          </a:p>
          <a:p>
            <a:pPr>
              <a:spcBef>
                <a:spcPts val="1000"/>
              </a:spcBef>
            </a:pPr>
            <a:endParaRPr sz="2400" b="1" dirty="0">
              <a:solidFill>
                <a:srgbClr val="CCCCCC"/>
              </a:solidFill>
              <a:latin typeface="Helvetica Neue"/>
              <a:ea typeface="Helvetica Neue"/>
              <a:cs typeface="Helvetica Neue"/>
              <a:sym typeface="Helvetica Neue"/>
            </a:endParaRPr>
          </a:p>
          <a:p>
            <a:pPr>
              <a:defRPr b="1">
                <a:solidFill>
                  <a:srgbClr val="CCCCCC"/>
                </a:solidFill>
                <a:latin typeface="+mn-lt"/>
                <a:ea typeface="+mn-ea"/>
                <a:cs typeface="+mn-cs"/>
                <a:sym typeface="Helvetica"/>
              </a:defRPr>
            </a:pPr>
            <a:r>
              <a:rPr lang="en-US" b="1" dirty="0">
                <a:solidFill>
                  <a:srgbClr val="FAA619"/>
                </a:solidFill>
                <a:sym typeface="Helvetica"/>
              </a:rPr>
              <a:t>Quantitative data</a:t>
            </a:r>
            <a:br>
              <a:rPr lang="en-US" b="1" dirty="0">
                <a:solidFill>
                  <a:srgbClr val="FAA619"/>
                </a:solidFill>
                <a:sym typeface="Helvetica"/>
              </a:rPr>
            </a:br>
            <a:r>
              <a:rPr lang="en-US" b="1" dirty="0">
                <a:solidFill>
                  <a:srgbClr val="CCCCCC"/>
                </a:solidFill>
                <a:sym typeface="Helvetica"/>
              </a:rPr>
              <a:t>deals with numbers</a:t>
            </a:r>
            <a:br>
              <a:rPr lang="en-US" b="1" dirty="0">
                <a:solidFill>
                  <a:srgbClr val="CCCCCC"/>
                </a:solidFill>
                <a:sym typeface="Helvetica"/>
              </a:rPr>
            </a:br>
            <a:br>
              <a:rPr lang="en-US" sz="1200" b="1" dirty="0">
                <a:solidFill>
                  <a:srgbClr val="CCCCCC"/>
                </a:solidFill>
                <a:sym typeface="Helvetica"/>
              </a:rPr>
            </a:br>
            <a:r>
              <a:rPr lang="en-US" b="1" dirty="0">
                <a:solidFill>
                  <a:srgbClr val="FAA619"/>
                </a:solidFill>
                <a:sym typeface="Helvetica"/>
              </a:rPr>
              <a:t>Qualitative data</a:t>
            </a:r>
            <a:br>
              <a:rPr lang="en-US" b="1" dirty="0">
                <a:solidFill>
                  <a:srgbClr val="FAA619"/>
                </a:solidFill>
                <a:sym typeface="Helvetica"/>
              </a:rPr>
            </a:br>
            <a:r>
              <a:rPr lang="en-US" b="1" dirty="0">
                <a:solidFill>
                  <a:srgbClr val="CCCCCC"/>
                </a:solidFill>
                <a:sym typeface="Helvetica"/>
              </a:rPr>
              <a:t>deals with descriptions</a:t>
            </a:r>
            <a:endParaRPr dirty="0">
              <a:solidFill>
                <a:srgbClr val="FAA619"/>
              </a:solidFill>
            </a:endParaRPr>
          </a:p>
        </p:txBody>
      </p:sp>
      <p:grpSp>
        <p:nvGrpSpPr>
          <p:cNvPr id="2" name="Group 1">
            <a:extLst>
              <a:ext uri="{FF2B5EF4-FFF2-40B4-BE49-F238E27FC236}">
                <a16:creationId xmlns:a16="http://schemas.microsoft.com/office/drawing/2014/main" id="{D6396272-1084-4047-94C6-E434F7810A7A}"/>
              </a:ext>
            </a:extLst>
          </p:cNvPr>
          <p:cNvGrpSpPr/>
          <p:nvPr/>
        </p:nvGrpSpPr>
        <p:grpSpPr>
          <a:xfrm>
            <a:off x="2588636" y="4782327"/>
            <a:ext cx="2849286" cy="1166294"/>
            <a:chOff x="2588636" y="4782327"/>
            <a:chExt cx="2849286" cy="1166294"/>
          </a:xfrm>
        </p:grpSpPr>
        <p:sp>
          <p:nvSpPr>
            <p:cNvPr id="524" name="Triangle"/>
            <p:cNvSpPr/>
            <p:nvPr/>
          </p:nvSpPr>
          <p:spPr>
            <a:xfrm rot="16200000">
              <a:off x="3098216" y="5074213"/>
              <a:ext cx="324001" cy="251101"/>
            </a:xfrm>
            <a:prstGeom prst="triangle">
              <a:avLst/>
            </a:prstGeom>
            <a:solidFill>
              <a:srgbClr val="434343"/>
            </a:solidFill>
            <a:ln w="12700" cap="flat">
              <a:noFill/>
              <a:miter lim="400000"/>
            </a:ln>
            <a:effectLst/>
          </p:spPr>
          <p:txBody>
            <a:bodyPr wrap="square" lIns="45719" tIns="45719" rIns="45719" bIns="45719" numCol="1" anchor="ctr">
              <a:noAutofit/>
            </a:bodyPr>
            <a:lstStyle/>
            <a:p>
              <a:pPr>
                <a:defRPr>
                  <a:solidFill>
                    <a:srgbClr val="000000"/>
                  </a:solidFill>
                </a:defRPr>
              </a:pPr>
              <a:endParaRPr/>
            </a:p>
          </p:txBody>
        </p:sp>
        <p:sp>
          <p:nvSpPr>
            <p:cNvPr id="525" name="Rounded Rectangle"/>
            <p:cNvSpPr/>
            <p:nvPr/>
          </p:nvSpPr>
          <p:spPr>
            <a:xfrm>
              <a:off x="3231718" y="4805650"/>
              <a:ext cx="2206204" cy="1142971"/>
            </a:xfrm>
            <a:prstGeom prst="roundRect">
              <a:avLst>
                <a:gd name="adj" fmla="val 12896"/>
              </a:avLst>
            </a:prstGeom>
            <a:solidFill>
              <a:srgbClr val="434343"/>
            </a:solidFill>
            <a:ln w="12700" cap="flat">
              <a:noFill/>
              <a:miter lim="400000"/>
            </a:ln>
            <a:effectLst/>
          </p:spPr>
          <p:txBody>
            <a:bodyPr wrap="square" lIns="45719" tIns="45719" rIns="45719" bIns="45719" numCol="1" anchor="ctr">
              <a:noAutofit/>
            </a:bodyPr>
            <a:lstStyle/>
            <a:p>
              <a:pPr>
                <a:defRPr>
                  <a:solidFill>
                    <a:srgbClr val="000000"/>
                  </a:solidFill>
                </a:defRPr>
              </a:pPr>
              <a:endParaRPr/>
            </a:p>
          </p:txBody>
        </p:sp>
        <p:grpSp>
          <p:nvGrpSpPr>
            <p:cNvPr id="532" name="Group"/>
            <p:cNvGrpSpPr/>
            <p:nvPr/>
          </p:nvGrpSpPr>
          <p:grpSpPr>
            <a:xfrm>
              <a:off x="2588636" y="4945595"/>
              <a:ext cx="480901" cy="480902"/>
              <a:chOff x="0" y="0"/>
              <a:chExt cx="480900" cy="480900"/>
            </a:xfrm>
          </p:grpSpPr>
          <p:sp>
            <p:nvSpPr>
              <p:cNvPr id="527" name="Circle"/>
              <p:cNvSpPr/>
              <p:nvPr/>
            </p:nvSpPr>
            <p:spPr>
              <a:xfrm>
                <a:off x="0" y="0"/>
                <a:ext cx="480901" cy="480901"/>
              </a:xfrm>
              <a:prstGeom prst="ellipse">
                <a:avLst/>
              </a:prstGeom>
              <a:noFill/>
              <a:ln w="19050" cap="flat">
                <a:solidFill>
                  <a:srgbClr val="FAA61A"/>
                </a:solidFill>
                <a:prstDash val="solid"/>
                <a:round/>
              </a:ln>
              <a:effectLst/>
            </p:spPr>
            <p:txBody>
              <a:bodyPr wrap="square" lIns="45719" tIns="45719" rIns="45719" bIns="45719" numCol="1" anchor="ctr">
                <a:noAutofit/>
              </a:bodyPr>
              <a:lstStyle/>
              <a:p>
                <a:pPr>
                  <a:defRPr>
                    <a:solidFill>
                      <a:srgbClr val="000000"/>
                    </a:solidFill>
                  </a:defRPr>
                </a:pPr>
                <a:endParaRPr/>
              </a:p>
            </p:txBody>
          </p:sp>
          <p:grpSp>
            <p:nvGrpSpPr>
              <p:cNvPr id="530" name="Group"/>
              <p:cNvGrpSpPr/>
              <p:nvPr/>
            </p:nvGrpSpPr>
            <p:grpSpPr>
              <a:xfrm>
                <a:off x="142149" y="152279"/>
                <a:ext cx="196570" cy="39485"/>
                <a:chOff x="0" y="0"/>
                <a:chExt cx="196569" cy="39483"/>
              </a:xfrm>
            </p:grpSpPr>
            <p:sp>
              <p:nvSpPr>
                <p:cNvPr id="528" name="Circle"/>
                <p:cNvSpPr/>
                <p:nvPr/>
              </p:nvSpPr>
              <p:spPr>
                <a:xfrm>
                  <a:off x="0" y="0"/>
                  <a:ext cx="39487" cy="39484"/>
                </a:xfrm>
                <a:prstGeom prst="ellipse">
                  <a:avLst/>
                </a:prstGeom>
                <a:solidFill>
                  <a:srgbClr val="FAA61A"/>
                </a:solidFill>
                <a:ln w="12700" cap="flat">
                  <a:noFill/>
                  <a:miter lim="400000"/>
                </a:ln>
                <a:effectLst/>
              </p:spPr>
              <p:txBody>
                <a:bodyPr wrap="square" lIns="45719" tIns="45719" rIns="45719" bIns="45719" numCol="1" anchor="ctr">
                  <a:noAutofit/>
                </a:bodyPr>
                <a:lstStyle/>
                <a:p>
                  <a:pPr>
                    <a:defRPr>
                      <a:solidFill>
                        <a:srgbClr val="000000"/>
                      </a:solidFill>
                    </a:defRPr>
                  </a:pPr>
                  <a:endParaRPr/>
                </a:p>
              </p:txBody>
            </p:sp>
            <p:sp>
              <p:nvSpPr>
                <p:cNvPr id="529" name="Circle"/>
                <p:cNvSpPr/>
                <p:nvPr/>
              </p:nvSpPr>
              <p:spPr>
                <a:xfrm>
                  <a:off x="157083" y="0"/>
                  <a:ext cx="39487" cy="39484"/>
                </a:xfrm>
                <a:prstGeom prst="ellipse">
                  <a:avLst/>
                </a:prstGeom>
                <a:solidFill>
                  <a:srgbClr val="FAA61A"/>
                </a:solidFill>
                <a:ln w="12700" cap="flat">
                  <a:noFill/>
                  <a:miter lim="400000"/>
                </a:ln>
                <a:effectLst/>
              </p:spPr>
              <p:txBody>
                <a:bodyPr wrap="square" lIns="45719" tIns="45719" rIns="45719" bIns="45719" numCol="1" anchor="ctr">
                  <a:noAutofit/>
                </a:bodyPr>
                <a:lstStyle/>
                <a:p>
                  <a:pPr>
                    <a:defRPr>
                      <a:solidFill>
                        <a:srgbClr val="000000"/>
                      </a:solidFill>
                    </a:defRPr>
                  </a:pPr>
                  <a:endParaRPr/>
                </a:p>
              </p:txBody>
            </p:sp>
          </p:grpSp>
          <p:sp>
            <p:nvSpPr>
              <p:cNvPr id="531" name="Line"/>
              <p:cNvSpPr/>
              <p:nvPr/>
            </p:nvSpPr>
            <p:spPr>
              <a:xfrm rot="8100000">
                <a:off x="143544" y="186079"/>
                <a:ext cx="193678" cy="19367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9050" cap="flat">
                <a:solidFill>
                  <a:srgbClr val="FAA61A"/>
                </a:solidFill>
                <a:prstDash val="solid"/>
                <a:round/>
              </a:ln>
              <a:effectLst/>
            </p:spPr>
            <p:txBody>
              <a:bodyPr wrap="square" lIns="45719" tIns="45719" rIns="45719" bIns="45719" numCol="1" anchor="ctr">
                <a:noAutofit/>
              </a:bodyPr>
              <a:lstStyle/>
              <a:p>
                <a:pPr>
                  <a:defRPr>
                    <a:solidFill>
                      <a:srgbClr val="000000"/>
                    </a:solidFill>
                  </a:defRPr>
                </a:pPr>
                <a:endParaRPr/>
              </a:p>
            </p:txBody>
          </p:sp>
        </p:grpSp>
        <p:sp>
          <p:nvSpPr>
            <p:cNvPr id="544" name="MAKING THE STRANGE FAMILIAR implies accepting the unknown, the unusual, and the unexpected, as the new normal"/>
            <p:cNvSpPr/>
            <p:nvPr/>
          </p:nvSpPr>
          <p:spPr>
            <a:xfrm>
              <a:off x="3263483" y="4782327"/>
              <a:ext cx="2162401" cy="114297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Autofit/>
            </a:bodyPr>
            <a:lstStyle>
              <a:lvl1pPr>
                <a:lnSpc>
                  <a:spcPct val="110000"/>
                </a:lnSpc>
                <a:spcBef>
                  <a:spcPts val="600"/>
                </a:spcBef>
                <a:defRPr sz="1200">
                  <a:solidFill>
                    <a:srgbClr val="CCCCCC"/>
                  </a:solidFill>
                  <a:latin typeface="+mn-lt"/>
                  <a:ea typeface="+mn-ea"/>
                  <a:cs typeface="+mn-cs"/>
                  <a:sym typeface="Helvetica"/>
                </a:defRPr>
              </a:lvl1pPr>
            </a:lstStyle>
            <a:p>
              <a:r>
                <a:rPr lang="en-US" dirty="0">
                  <a:solidFill>
                    <a:schemeClr val="tx1"/>
                  </a:solidFill>
                </a:rPr>
                <a:t>The age of a painting is</a:t>
              </a:r>
              <a:r>
                <a:rPr lang="en-US" dirty="0">
                  <a:solidFill>
                    <a:srgbClr val="FAA619"/>
                  </a:solidFill>
                </a:rPr>
                <a:t> QUANTITATIVE DATA.</a:t>
              </a:r>
              <a:endParaRPr dirty="0">
                <a:solidFill>
                  <a:schemeClr val="tx1"/>
                </a:solidFill>
              </a:endParaRPr>
            </a:p>
          </p:txBody>
        </p:sp>
      </p:grpSp>
      <p:sp>
        <p:nvSpPr>
          <p:cNvPr id="545" name="MAKING THE FAMILIAR STRANGE means developing a renewed curiosity for what you know, giving it a new value."/>
          <p:cNvSpPr/>
          <p:nvPr/>
        </p:nvSpPr>
        <p:spPr>
          <a:xfrm>
            <a:off x="6442937" y="4731415"/>
            <a:ext cx="2162401" cy="114297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Autofit/>
          </a:bodyPr>
          <a:lstStyle>
            <a:lvl1pPr>
              <a:lnSpc>
                <a:spcPct val="110000"/>
              </a:lnSpc>
              <a:spcBef>
                <a:spcPts val="600"/>
              </a:spcBef>
              <a:defRPr sz="1200">
                <a:solidFill>
                  <a:srgbClr val="CCCCCC"/>
                </a:solidFill>
                <a:latin typeface="+mn-lt"/>
                <a:ea typeface="+mn-ea"/>
                <a:cs typeface="+mn-cs"/>
                <a:sym typeface="Helvetica"/>
              </a:defRPr>
            </a:lvl1pPr>
          </a:lstStyle>
          <a:p>
            <a:endParaRPr dirty="0"/>
          </a:p>
        </p:txBody>
      </p:sp>
      <p:grpSp>
        <p:nvGrpSpPr>
          <p:cNvPr id="28" name="Group 27">
            <a:extLst>
              <a:ext uri="{FF2B5EF4-FFF2-40B4-BE49-F238E27FC236}">
                <a16:creationId xmlns:a16="http://schemas.microsoft.com/office/drawing/2014/main" id="{0A312274-62F2-AE4A-B20C-6F439DDC8C22}"/>
              </a:ext>
            </a:extLst>
          </p:cNvPr>
          <p:cNvGrpSpPr/>
          <p:nvPr/>
        </p:nvGrpSpPr>
        <p:grpSpPr>
          <a:xfrm>
            <a:off x="5757864" y="4782327"/>
            <a:ext cx="2849286" cy="1166294"/>
            <a:chOff x="2588636" y="4782327"/>
            <a:chExt cx="2849286" cy="1166294"/>
          </a:xfrm>
        </p:grpSpPr>
        <p:sp>
          <p:nvSpPr>
            <p:cNvPr id="29" name="Triangle">
              <a:extLst>
                <a:ext uri="{FF2B5EF4-FFF2-40B4-BE49-F238E27FC236}">
                  <a16:creationId xmlns:a16="http://schemas.microsoft.com/office/drawing/2014/main" id="{79DC0ED5-0FBB-D74A-89FD-49EB9445A398}"/>
                </a:ext>
              </a:extLst>
            </p:cNvPr>
            <p:cNvSpPr/>
            <p:nvPr/>
          </p:nvSpPr>
          <p:spPr>
            <a:xfrm rot="16200000">
              <a:off x="3098216" y="5074213"/>
              <a:ext cx="324001" cy="251101"/>
            </a:xfrm>
            <a:prstGeom prst="triangle">
              <a:avLst/>
            </a:prstGeom>
            <a:solidFill>
              <a:srgbClr val="434343"/>
            </a:solidFill>
            <a:ln w="12700" cap="flat">
              <a:noFill/>
              <a:miter lim="400000"/>
            </a:ln>
            <a:effectLst/>
          </p:spPr>
          <p:txBody>
            <a:bodyPr wrap="square" lIns="45719" tIns="45719" rIns="45719" bIns="45719" numCol="1" anchor="ctr">
              <a:noAutofit/>
            </a:bodyPr>
            <a:lstStyle/>
            <a:p>
              <a:pPr>
                <a:defRPr>
                  <a:solidFill>
                    <a:srgbClr val="000000"/>
                  </a:solidFill>
                </a:defRPr>
              </a:pPr>
              <a:endParaRPr/>
            </a:p>
          </p:txBody>
        </p:sp>
        <p:sp>
          <p:nvSpPr>
            <p:cNvPr id="30" name="Rounded Rectangle">
              <a:extLst>
                <a:ext uri="{FF2B5EF4-FFF2-40B4-BE49-F238E27FC236}">
                  <a16:creationId xmlns:a16="http://schemas.microsoft.com/office/drawing/2014/main" id="{F0F8DC75-B800-AD42-AFE9-132963B98A47}"/>
                </a:ext>
              </a:extLst>
            </p:cNvPr>
            <p:cNvSpPr/>
            <p:nvPr/>
          </p:nvSpPr>
          <p:spPr>
            <a:xfrm>
              <a:off x="3231718" y="4805650"/>
              <a:ext cx="2206204" cy="1142971"/>
            </a:xfrm>
            <a:prstGeom prst="roundRect">
              <a:avLst>
                <a:gd name="adj" fmla="val 12896"/>
              </a:avLst>
            </a:prstGeom>
            <a:solidFill>
              <a:srgbClr val="434343"/>
            </a:solidFill>
            <a:ln w="12700" cap="flat">
              <a:noFill/>
              <a:miter lim="400000"/>
            </a:ln>
            <a:effectLst/>
          </p:spPr>
          <p:txBody>
            <a:bodyPr wrap="square" lIns="45719" tIns="45719" rIns="45719" bIns="45719" numCol="1" anchor="ctr">
              <a:noAutofit/>
            </a:bodyPr>
            <a:lstStyle/>
            <a:p>
              <a:pPr>
                <a:defRPr>
                  <a:solidFill>
                    <a:srgbClr val="000000"/>
                  </a:solidFill>
                </a:defRPr>
              </a:pPr>
              <a:endParaRPr/>
            </a:p>
          </p:txBody>
        </p:sp>
        <p:grpSp>
          <p:nvGrpSpPr>
            <p:cNvPr id="31" name="Group">
              <a:extLst>
                <a:ext uri="{FF2B5EF4-FFF2-40B4-BE49-F238E27FC236}">
                  <a16:creationId xmlns:a16="http://schemas.microsoft.com/office/drawing/2014/main" id="{428696BE-B874-FD49-8AF0-8090BA337593}"/>
                </a:ext>
              </a:extLst>
            </p:cNvPr>
            <p:cNvGrpSpPr/>
            <p:nvPr/>
          </p:nvGrpSpPr>
          <p:grpSpPr>
            <a:xfrm>
              <a:off x="2588636" y="4945595"/>
              <a:ext cx="480901" cy="480902"/>
              <a:chOff x="0" y="0"/>
              <a:chExt cx="480900" cy="480900"/>
            </a:xfrm>
          </p:grpSpPr>
          <p:sp>
            <p:nvSpPr>
              <p:cNvPr id="33" name="Circle">
                <a:extLst>
                  <a:ext uri="{FF2B5EF4-FFF2-40B4-BE49-F238E27FC236}">
                    <a16:creationId xmlns:a16="http://schemas.microsoft.com/office/drawing/2014/main" id="{544B1860-3884-9F43-A732-C14878626B8A}"/>
                  </a:ext>
                </a:extLst>
              </p:cNvPr>
              <p:cNvSpPr/>
              <p:nvPr/>
            </p:nvSpPr>
            <p:spPr>
              <a:xfrm>
                <a:off x="0" y="0"/>
                <a:ext cx="480901" cy="480901"/>
              </a:xfrm>
              <a:prstGeom prst="ellipse">
                <a:avLst/>
              </a:prstGeom>
              <a:noFill/>
              <a:ln w="19050" cap="flat">
                <a:solidFill>
                  <a:srgbClr val="FAA61A"/>
                </a:solidFill>
                <a:prstDash val="solid"/>
                <a:round/>
              </a:ln>
              <a:effectLst/>
            </p:spPr>
            <p:txBody>
              <a:bodyPr wrap="square" lIns="45719" tIns="45719" rIns="45719" bIns="45719" numCol="1" anchor="ctr">
                <a:noAutofit/>
              </a:bodyPr>
              <a:lstStyle/>
              <a:p>
                <a:pPr>
                  <a:defRPr>
                    <a:solidFill>
                      <a:srgbClr val="000000"/>
                    </a:solidFill>
                  </a:defRPr>
                </a:pPr>
                <a:endParaRPr/>
              </a:p>
            </p:txBody>
          </p:sp>
          <p:grpSp>
            <p:nvGrpSpPr>
              <p:cNvPr id="34" name="Group">
                <a:extLst>
                  <a:ext uri="{FF2B5EF4-FFF2-40B4-BE49-F238E27FC236}">
                    <a16:creationId xmlns:a16="http://schemas.microsoft.com/office/drawing/2014/main" id="{208AB010-6723-F143-A5DE-6AEE3B356220}"/>
                  </a:ext>
                </a:extLst>
              </p:cNvPr>
              <p:cNvGrpSpPr/>
              <p:nvPr/>
            </p:nvGrpSpPr>
            <p:grpSpPr>
              <a:xfrm>
                <a:off x="142149" y="152279"/>
                <a:ext cx="196570" cy="39485"/>
                <a:chOff x="0" y="0"/>
                <a:chExt cx="196569" cy="39483"/>
              </a:xfrm>
            </p:grpSpPr>
            <p:sp>
              <p:nvSpPr>
                <p:cNvPr id="36" name="Circle">
                  <a:extLst>
                    <a:ext uri="{FF2B5EF4-FFF2-40B4-BE49-F238E27FC236}">
                      <a16:creationId xmlns:a16="http://schemas.microsoft.com/office/drawing/2014/main" id="{F5219153-55F1-F340-87C9-460D6C8B29AB}"/>
                    </a:ext>
                  </a:extLst>
                </p:cNvPr>
                <p:cNvSpPr/>
                <p:nvPr/>
              </p:nvSpPr>
              <p:spPr>
                <a:xfrm>
                  <a:off x="0" y="0"/>
                  <a:ext cx="39487" cy="39484"/>
                </a:xfrm>
                <a:prstGeom prst="ellipse">
                  <a:avLst/>
                </a:prstGeom>
                <a:solidFill>
                  <a:srgbClr val="FAA61A"/>
                </a:solidFill>
                <a:ln w="12700" cap="flat">
                  <a:noFill/>
                  <a:miter lim="400000"/>
                </a:ln>
                <a:effectLst/>
              </p:spPr>
              <p:txBody>
                <a:bodyPr wrap="square" lIns="45719" tIns="45719" rIns="45719" bIns="45719" numCol="1" anchor="ctr">
                  <a:noAutofit/>
                </a:bodyPr>
                <a:lstStyle/>
                <a:p>
                  <a:pPr>
                    <a:defRPr>
                      <a:solidFill>
                        <a:srgbClr val="000000"/>
                      </a:solidFill>
                    </a:defRPr>
                  </a:pPr>
                  <a:endParaRPr/>
                </a:p>
              </p:txBody>
            </p:sp>
            <p:sp>
              <p:nvSpPr>
                <p:cNvPr id="37" name="Circle">
                  <a:extLst>
                    <a:ext uri="{FF2B5EF4-FFF2-40B4-BE49-F238E27FC236}">
                      <a16:creationId xmlns:a16="http://schemas.microsoft.com/office/drawing/2014/main" id="{7E0A2DF3-1B50-904B-8CB4-D5A7C5CA66C7}"/>
                    </a:ext>
                  </a:extLst>
                </p:cNvPr>
                <p:cNvSpPr/>
                <p:nvPr/>
              </p:nvSpPr>
              <p:spPr>
                <a:xfrm>
                  <a:off x="157083" y="0"/>
                  <a:ext cx="39487" cy="39484"/>
                </a:xfrm>
                <a:prstGeom prst="ellipse">
                  <a:avLst/>
                </a:prstGeom>
                <a:solidFill>
                  <a:srgbClr val="FAA61A"/>
                </a:solidFill>
                <a:ln w="12700" cap="flat">
                  <a:noFill/>
                  <a:miter lim="400000"/>
                </a:ln>
                <a:effectLst/>
              </p:spPr>
              <p:txBody>
                <a:bodyPr wrap="square" lIns="45719" tIns="45719" rIns="45719" bIns="45719" numCol="1" anchor="ctr">
                  <a:noAutofit/>
                </a:bodyPr>
                <a:lstStyle/>
                <a:p>
                  <a:pPr>
                    <a:defRPr>
                      <a:solidFill>
                        <a:srgbClr val="000000"/>
                      </a:solidFill>
                    </a:defRPr>
                  </a:pPr>
                  <a:endParaRPr/>
                </a:p>
              </p:txBody>
            </p:sp>
          </p:grpSp>
          <p:sp>
            <p:nvSpPr>
              <p:cNvPr id="35" name="Line">
                <a:extLst>
                  <a:ext uri="{FF2B5EF4-FFF2-40B4-BE49-F238E27FC236}">
                    <a16:creationId xmlns:a16="http://schemas.microsoft.com/office/drawing/2014/main" id="{14A79B65-EC01-2B4A-857F-2B9071BC9F44}"/>
                  </a:ext>
                </a:extLst>
              </p:cNvPr>
              <p:cNvSpPr/>
              <p:nvPr/>
            </p:nvSpPr>
            <p:spPr>
              <a:xfrm rot="8100000">
                <a:off x="143544" y="186079"/>
                <a:ext cx="193678" cy="19367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9050" cap="flat">
                <a:solidFill>
                  <a:srgbClr val="FAA61A"/>
                </a:solidFill>
                <a:prstDash val="solid"/>
                <a:round/>
              </a:ln>
              <a:effectLst/>
            </p:spPr>
            <p:txBody>
              <a:bodyPr wrap="square" lIns="45719" tIns="45719" rIns="45719" bIns="45719" numCol="1" anchor="ctr">
                <a:noAutofit/>
              </a:bodyPr>
              <a:lstStyle/>
              <a:p>
                <a:pPr>
                  <a:defRPr>
                    <a:solidFill>
                      <a:srgbClr val="000000"/>
                    </a:solidFill>
                  </a:defRPr>
                </a:pPr>
                <a:endParaRPr/>
              </a:p>
            </p:txBody>
          </p:sp>
        </p:grpSp>
        <p:sp>
          <p:nvSpPr>
            <p:cNvPr id="32" name="MAKING THE STRANGE FAMILIAR implies accepting the unknown, the unusual, and the unexpected, as the new normal">
              <a:extLst>
                <a:ext uri="{FF2B5EF4-FFF2-40B4-BE49-F238E27FC236}">
                  <a16:creationId xmlns:a16="http://schemas.microsoft.com/office/drawing/2014/main" id="{9A6E6A43-4E3D-4846-8E90-117F1013010F}"/>
                </a:ext>
              </a:extLst>
            </p:cNvPr>
            <p:cNvSpPr/>
            <p:nvPr/>
          </p:nvSpPr>
          <p:spPr>
            <a:xfrm>
              <a:off x="3263483" y="4782327"/>
              <a:ext cx="2162401" cy="114297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Autofit/>
            </a:bodyPr>
            <a:lstStyle>
              <a:lvl1pPr>
                <a:lnSpc>
                  <a:spcPct val="110000"/>
                </a:lnSpc>
                <a:spcBef>
                  <a:spcPts val="600"/>
                </a:spcBef>
                <a:defRPr sz="1200">
                  <a:solidFill>
                    <a:srgbClr val="CCCCCC"/>
                  </a:solidFill>
                  <a:latin typeface="+mn-lt"/>
                  <a:ea typeface="+mn-ea"/>
                  <a:cs typeface="+mn-cs"/>
                  <a:sym typeface="Helvetica"/>
                </a:defRPr>
              </a:lvl1pPr>
            </a:lstStyle>
            <a:p>
              <a:r>
                <a:rPr lang="en-US" dirty="0">
                  <a:solidFill>
                    <a:schemeClr val="tx1"/>
                  </a:solidFill>
                </a:rPr>
                <a:t>The pleasure or displeasure it provokes in the viewer is</a:t>
              </a:r>
              <a:r>
                <a:rPr lang="en-US" dirty="0">
                  <a:solidFill>
                    <a:srgbClr val="FAA619"/>
                  </a:solidFill>
                </a:rPr>
                <a:t> QUALITATIVE DATA.</a:t>
              </a:r>
              <a:endParaRPr lang="en-US" dirty="0">
                <a:solidFill>
                  <a:schemeClr val="tx1"/>
                </a:solidFill>
              </a:endParaRPr>
            </a:p>
          </p:txBody>
        </p:sp>
      </p:grpSp>
      <p:sp>
        <p:nvSpPr>
          <p:cNvPr id="26" name="Qualitative data:">
            <a:extLst>
              <a:ext uri="{FF2B5EF4-FFF2-40B4-BE49-F238E27FC236}">
                <a16:creationId xmlns:a16="http://schemas.microsoft.com/office/drawing/2014/main" id="{A57D2AB0-417E-A84C-AEE1-6651AE20A8C5}"/>
              </a:ext>
            </a:extLst>
          </p:cNvPr>
          <p:cNvSpPr/>
          <p:nvPr/>
        </p:nvSpPr>
        <p:spPr>
          <a:xfrm>
            <a:off x="489200" y="690122"/>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Design</a:t>
            </a:r>
            <a:br>
              <a:rPr lang="en-US" dirty="0"/>
            </a:br>
            <a:r>
              <a:rPr lang="en-US" dirty="0"/>
              <a:t>Ethnography</a:t>
            </a:r>
            <a:endParaRPr dirty="0"/>
          </a:p>
        </p:txBody>
      </p:sp>
    </p:spTree>
    <p:extLst>
      <p:ext uri="{BB962C8B-B14F-4D97-AF65-F5344CB8AC3E}">
        <p14:creationId xmlns:p14="http://schemas.microsoft.com/office/powerpoint/2010/main" val="1132607466"/>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pic>
        <p:nvPicPr>
          <p:cNvPr id="7" name="Picture 1" descr="Picture 1">
            <a:extLst>
              <a:ext uri="{FF2B5EF4-FFF2-40B4-BE49-F238E27FC236}">
                <a16:creationId xmlns:a16="http://schemas.microsoft.com/office/drawing/2014/main" id="{6780D0E2-6458-C546-8DCB-3D3BDDD66A29}"/>
              </a:ext>
            </a:extLst>
          </p:cNvPr>
          <p:cNvPicPr>
            <a:picLocks noChangeAspect="1"/>
          </p:cNvPicPr>
          <p:nvPr/>
        </p:nvPicPr>
        <p:blipFill rotWithShape="1">
          <a:blip r:embed="rId3"/>
          <a:srcRect t="966" b="19020"/>
          <a:stretch/>
        </p:blipFill>
        <p:spPr>
          <a:xfrm>
            <a:off x="0" y="1371866"/>
            <a:ext cx="9144000" cy="5486134"/>
          </a:xfrm>
          <a:prstGeom prst="rect">
            <a:avLst/>
          </a:prstGeom>
          <a:ln w="12700">
            <a:miter lim="400000"/>
          </a:ln>
        </p:spPr>
      </p:pic>
      <p:sp>
        <p:nvSpPr>
          <p:cNvPr id="6" name="What is design?">
            <a:extLst>
              <a:ext uri="{FF2B5EF4-FFF2-40B4-BE49-F238E27FC236}">
                <a16:creationId xmlns:a16="http://schemas.microsoft.com/office/drawing/2014/main" id="{5228B082-CA6C-6840-A7EE-F6F6557D142A}"/>
              </a:ext>
            </a:extLst>
          </p:cNvPr>
          <p:cNvSpPr>
            <a:spLocks noGrp="1"/>
          </p:cNvSpPr>
          <p:nvPr>
            <p:ph type="title"/>
          </p:nvPr>
        </p:nvSpPr>
        <p:spPr>
          <a:xfrm>
            <a:off x="2455199" y="593375"/>
            <a:ext cx="6377102" cy="763501"/>
          </a:xfrm>
          <a:prstGeom prst="rect">
            <a:avLst/>
          </a:prstGeom>
        </p:spPr>
        <p:txBody>
          <a:bodyPr>
            <a:noAutofit/>
          </a:bodyPr>
          <a:lstStyle>
            <a:lvl1pPr>
              <a:defRPr sz="3600" b="1">
                <a:latin typeface="+mn-lt"/>
                <a:ea typeface="+mn-ea"/>
                <a:cs typeface="+mn-cs"/>
                <a:sym typeface="Helvetica"/>
              </a:defRPr>
            </a:lvl1pPr>
          </a:lstStyle>
          <a:p>
            <a:r>
              <a:rPr lang="en-US" sz="3500" dirty="0"/>
              <a:t>Hurricane Sandy Twitter Map</a:t>
            </a:r>
            <a:endParaRPr sz="3500" dirty="0"/>
          </a:p>
        </p:txBody>
      </p:sp>
      <p:sp>
        <p:nvSpPr>
          <p:cNvPr id="10" name="Right Triangle 9">
            <a:extLst>
              <a:ext uri="{FF2B5EF4-FFF2-40B4-BE49-F238E27FC236}">
                <a16:creationId xmlns:a16="http://schemas.microsoft.com/office/drawing/2014/main" id="{3E521CF2-B824-F848-9684-1C11EA88EFD9}"/>
              </a:ext>
            </a:extLst>
          </p:cNvPr>
          <p:cNvSpPr/>
          <p:nvPr/>
        </p:nvSpPr>
        <p:spPr>
          <a:xfrm rot="18900000">
            <a:off x="2660753" y="1171108"/>
            <a:ext cx="385186" cy="385186"/>
          </a:xfrm>
          <a:prstGeom prst="rtTriangle">
            <a:avLst/>
          </a:prstGeom>
          <a:solidFill>
            <a:srgbClr val="30303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11" name="Qualitative data:">
            <a:extLst>
              <a:ext uri="{FF2B5EF4-FFF2-40B4-BE49-F238E27FC236}">
                <a16:creationId xmlns:a16="http://schemas.microsoft.com/office/drawing/2014/main" id="{C2C47233-4905-2E4B-BFF4-DC39C8B7A9BC}"/>
              </a:ext>
            </a:extLst>
          </p:cNvPr>
          <p:cNvSpPr/>
          <p:nvPr/>
        </p:nvSpPr>
        <p:spPr>
          <a:xfrm>
            <a:off x="489200" y="690122"/>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Design</a:t>
            </a:r>
            <a:br>
              <a:rPr lang="en-US" dirty="0"/>
            </a:br>
            <a:r>
              <a:rPr lang="en-US" dirty="0"/>
              <a:t>Ethnography</a:t>
            </a:r>
            <a:endParaRPr dirty="0"/>
          </a:p>
        </p:txBody>
      </p:sp>
    </p:spTree>
    <p:extLst>
      <p:ext uri="{BB962C8B-B14F-4D97-AF65-F5344CB8AC3E}">
        <p14:creationId xmlns:p14="http://schemas.microsoft.com/office/powerpoint/2010/main" val="1054462082"/>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pic>
        <p:nvPicPr>
          <p:cNvPr id="562" name="Picture 1" descr="Picture 1"/>
          <p:cNvPicPr>
            <a:picLocks noChangeAspect="1"/>
          </p:cNvPicPr>
          <p:nvPr/>
        </p:nvPicPr>
        <p:blipFill rotWithShape="1">
          <a:blip r:embed="rId3"/>
          <a:srcRect r="4383" b="4383"/>
          <a:stretch/>
        </p:blipFill>
        <p:spPr>
          <a:xfrm>
            <a:off x="0" y="0"/>
            <a:ext cx="9144000" cy="6858000"/>
          </a:xfrm>
          <a:prstGeom prst="rect">
            <a:avLst/>
          </a:prstGeom>
          <a:ln w="12700">
            <a:miter lim="400000"/>
          </a:ln>
        </p:spPr>
      </p:pic>
      <p:sp>
        <p:nvSpPr>
          <p:cNvPr id="5" name="Right Triangle 4">
            <a:extLst>
              <a:ext uri="{FF2B5EF4-FFF2-40B4-BE49-F238E27FC236}">
                <a16:creationId xmlns:a16="http://schemas.microsoft.com/office/drawing/2014/main" id="{C5A013DA-19AF-AC43-BAB1-EC85860119CC}"/>
              </a:ext>
            </a:extLst>
          </p:cNvPr>
          <p:cNvSpPr/>
          <p:nvPr/>
        </p:nvSpPr>
        <p:spPr>
          <a:xfrm rot="18900000">
            <a:off x="2660753" y="1180073"/>
            <a:ext cx="385186" cy="385186"/>
          </a:xfrm>
          <a:prstGeom prst="rtTriangle">
            <a:avLst/>
          </a:prstGeom>
          <a:solidFill>
            <a:srgbClr val="0098A2">
              <a:alpha val="73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6" name="Rectangle 5">
            <a:extLst>
              <a:ext uri="{FF2B5EF4-FFF2-40B4-BE49-F238E27FC236}">
                <a16:creationId xmlns:a16="http://schemas.microsoft.com/office/drawing/2014/main" id="{EC7147A3-CC4D-AF4A-80A0-DDAED1A1B956}"/>
              </a:ext>
            </a:extLst>
          </p:cNvPr>
          <p:cNvSpPr/>
          <p:nvPr/>
        </p:nvSpPr>
        <p:spPr>
          <a:xfrm>
            <a:off x="0" y="0"/>
            <a:ext cx="9144000" cy="1371866"/>
          </a:xfrm>
          <a:prstGeom prst="rect">
            <a:avLst/>
          </a:prstGeom>
          <a:solidFill>
            <a:srgbClr val="0098A2">
              <a:alpha val="73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4" name="Group 6"/>
          <p:cNvSpPr/>
          <p:nvPr/>
        </p:nvSpPr>
        <p:spPr>
          <a:xfrm>
            <a:off x="380999" y="331409"/>
            <a:ext cx="7862890" cy="70788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000" b="1">
                <a:latin typeface="+mn-lt"/>
                <a:ea typeface="+mn-ea"/>
                <a:cs typeface="+mn-cs"/>
                <a:sym typeface="Helvetica"/>
              </a:defRPr>
            </a:lvl1pPr>
          </a:lstStyle>
          <a:p>
            <a:r>
              <a:rPr dirty="0"/>
              <a:t>Design Ethnography:</a:t>
            </a:r>
            <a:endParaRPr lang="en-US" dirty="0"/>
          </a:p>
          <a:p>
            <a:r>
              <a:rPr lang="en-US" dirty="0"/>
              <a:t>Observation</a:t>
            </a:r>
            <a:endParaRPr dirty="0"/>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pic>
        <p:nvPicPr>
          <p:cNvPr id="556" name="Picture 1" descr="Picture 1"/>
          <p:cNvPicPr>
            <a:picLocks noChangeAspect="1"/>
          </p:cNvPicPr>
          <p:nvPr/>
        </p:nvPicPr>
        <p:blipFill rotWithShape="1">
          <a:blip r:embed="rId3"/>
          <a:srcRect l="12525" b="12525"/>
          <a:stretch/>
        </p:blipFill>
        <p:spPr>
          <a:xfrm>
            <a:off x="0" y="0"/>
            <a:ext cx="9144000" cy="6858000"/>
          </a:xfrm>
          <a:prstGeom prst="rect">
            <a:avLst/>
          </a:prstGeom>
          <a:ln w="12700">
            <a:miter lim="400000"/>
          </a:ln>
        </p:spPr>
      </p:pic>
      <p:sp>
        <p:nvSpPr>
          <p:cNvPr id="4" name="Right Triangle 3">
            <a:extLst>
              <a:ext uri="{FF2B5EF4-FFF2-40B4-BE49-F238E27FC236}">
                <a16:creationId xmlns:a16="http://schemas.microsoft.com/office/drawing/2014/main" id="{76723E85-194E-6048-8C89-F793A20CF21C}"/>
              </a:ext>
            </a:extLst>
          </p:cNvPr>
          <p:cNvSpPr/>
          <p:nvPr/>
        </p:nvSpPr>
        <p:spPr>
          <a:xfrm rot="18900000">
            <a:off x="2660753" y="1180073"/>
            <a:ext cx="385186" cy="385186"/>
          </a:xfrm>
          <a:prstGeom prst="rtTriangle">
            <a:avLst/>
          </a:prstGeom>
          <a:solidFill>
            <a:srgbClr val="0098A2">
              <a:alpha val="73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5" name="Rectangle 4">
            <a:extLst>
              <a:ext uri="{FF2B5EF4-FFF2-40B4-BE49-F238E27FC236}">
                <a16:creationId xmlns:a16="http://schemas.microsoft.com/office/drawing/2014/main" id="{CD6A916C-E16C-0648-9626-F9B40FD13F02}"/>
              </a:ext>
            </a:extLst>
          </p:cNvPr>
          <p:cNvSpPr/>
          <p:nvPr/>
        </p:nvSpPr>
        <p:spPr>
          <a:xfrm>
            <a:off x="0" y="0"/>
            <a:ext cx="9144000" cy="1371866"/>
          </a:xfrm>
          <a:prstGeom prst="rect">
            <a:avLst/>
          </a:prstGeom>
          <a:solidFill>
            <a:srgbClr val="0098A2">
              <a:alpha val="73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557" name="Group 6"/>
          <p:cNvSpPr/>
          <p:nvPr/>
        </p:nvSpPr>
        <p:spPr>
          <a:xfrm>
            <a:off x="380999" y="331409"/>
            <a:ext cx="7862890" cy="70788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000" b="1">
                <a:latin typeface="+mn-lt"/>
                <a:ea typeface="+mn-ea"/>
                <a:cs typeface="+mn-cs"/>
                <a:sym typeface="Helvetica"/>
              </a:defRPr>
            </a:lvl1pPr>
          </a:lstStyle>
          <a:p>
            <a:r>
              <a:t>Design Ethnography:</a:t>
            </a:r>
            <a:endParaRPr lang="en-US"/>
          </a:p>
          <a:p>
            <a:r>
              <a:t>Interviewing</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pic>
        <p:nvPicPr>
          <p:cNvPr id="9" name="Picture 8" descr="A person standing on the side of a road&#10;&#10;Description automatically generated">
            <a:extLst>
              <a:ext uri="{FF2B5EF4-FFF2-40B4-BE49-F238E27FC236}">
                <a16:creationId xmlns:a16="http://schemas.microsoft.com/office/drawing/2014/main" id="{8DC354BC-8B0B-234A-9807-834AF8368350}"/>
              </a:ext>
            </a:extLst>
          </p:cNvPr>
          <p:cNvPicPr>
            <a:picLocks noChangeAspect="1"/>
          </p:cNvPicPr>
          <p:nvPr/>
        </p:nvPicPr>
        <p:blipFill rotWithShape="1">
          <a:blip r:embed="rId3">
            <a:extLst>
              <a:ext uri="{28A0092B-C50C-407E-A947-70E740481C1C}">
                <a14:useLocalDpi xmlns:a14="http://schemas.microsoft.com/office/drawing/2010/main" val="0"/>
              </a:ext>
            </a:extLst>
          </a:blip>
          <a:srcRect r="4"/>
          <a:stretch/>
        </p:blipFill>
        <p:spPr>
          <a:xfrm>
            <a:off x="0" y="0"/>
            <a:ext cx="9144000" cy="6858000"/>
          </a:xfrm>
          <a:prstGeom prst="rect">
            <a:avLst/>
          </a:prstGeom>
        </p:spPr>
      </p:pic>
      <p:sp>
        <p:nvSpPr>
          <p:cNvPr id="4" name="Right Triangle 3">
            <a:extLst>
              <a:ext uri="{FF2B5EF4-FFF2-40B4-BE49-F238E27FC236}">
                <a16:creationId xmlns:a16="http://schemas.microsoft.com/office/drawing/2014/main" id="{76723E85-194E-6048-8C89-F793A20CF21C}"/>
              </a:ext>
            </a:extLst>
          </p:cNvPr>
          <p:cNvSpPr/>
          <p:nvPr/>
        </p:nvSpPr>
        <p:spPr>
          <a:xfrm rot="18900000">
            <a:off x="2660753" y="1180073"/>
            <a:ext cx="385186" cy="385186"/>
          </a:xfrm>
          <a:prstGeom prst="rtTriangle">
            <a:avLst/>
          </a:prstGeom>
          <a:solidFill>
            <a:srgbClr val="0098A2">
              <a:alpha val="73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5" name="Rectangle 4">
            <a:extLst>
              <a:ext uri="{FF2B5EF4-FFF2-40B4-BE49-F238E27FC236}">
                <a16:creationId xmlns:a16="http://schemas.microsoft.com/office/drawing/2014/main" id="{CD6A916C-E16C-0648-9626-F9B40FD13F02}"/>
              </a:ext>
            </a:extLst>
          </p:cNvPr>
          <p:cNvSpPr/>
          <p:nvPr/>
        </p:nvSpPr>
        <p:spPr>
          <a:xfrm>
            <a:off x="0" y="0"/>
            <a:ext cx="9144000" cy="1371866"/>
          </a:xfrm>
          <a:prstGeom prst="rect">
            <a:avLst/>
          </a:prstGeom>
          <a:solidFill>
            <a:srgbClr val="0098A2">
              <a:alpha val="73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557" name="Group 6"/>
          <p:cNvSpPr/>
          <p:nvPr/>
        </p:nvSpPr>
        <p:spPr>
          <a:xfrm>
            <a:off x="380999" y="331409"/>
            <a:ext cx="7862890" cy="70788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000" b="1">
                <a:latin typeface="+mn-lt"/>
                <a:ea typeface="+mn-ea"/>
                <a:cs typeface="+mn-cs"/>
                <a:sym typeface="Helvetica"/>
              </a:defRPr>
            </a:lvl1pPr>
          </a:lstStyle>
          <a:p>
            <a:r>
              <a:rPr dirty="0"/>
              <a:t>Design Ethnography:</a:t>
            </a:r>
            <a:endParaRPr lang="en-US" dirty="0"/>
          </a:p>
          <a:p>
            <a:r>
              <a:rPr lang="en-US" dirty="0"/>
              <a:t>Intercepts</a:t>
            </a:r>
            <a:endParaRPr dirty="0"/>
          </a:p>
        </p:txBody>
      </p:sp>
    </p:spTree>
    <p:extLst>
      <p:ext uri="{BB962C8B-B14F-4D97-AF65-F5344CB8AC3E}">
        <p14:creationId xmlns:p14="http://schemas.microsoft.com/office/powerpoint/2010/main" val="3039389025"/>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pic>
        <p:nvPicPr>
          <p:cNvPr id="565" name="Picture 7" descr="Picture 7"/>
          <p:cNvPicPr>
            <a:picLocks noChangeAspect="1"/>
          </p:cNvPicPr>
          <p:nvPr/>
        </p:nvPicPr>
        <p:blipFill>
          <a:blip r:embed="rId3"/>
          <a:stretch>
            <a:fillRect/>
          </a:stretch>
        </p:blipFill>
        <p:spPr>
          <a:xfrm>
            <a:off x="0" y="0"/>
            <a:ext cx="9129713" cy="6858000"/>
          </a:xfrm>
          <a:prstGeom prst="rect">
            <a:avLst/>
          </a:prstGeom>
          <a:ln w="12700">
            <a:miter lim="400000"/>
          </a:ln>
        </p:spPr>
      </p:pic>
      <p:sp>
        <p:nvSpPr>
          <p:cNvPr id="5" name="Right Triangle 4">
            <a:extLst>
              <a:ext uri="{FF2B5EF4-FFF2-40B4-BE49-F238E27FC236}">
                <a16:creationId xmlns:a16="http://schemas.microsoft.com/office/drawing/2014/main" id="{1C57D130-FEDC-F447-86A9-4C772D2A1BF1}"/>
              </a:ext>
            </a:extLst>
          </p:cNvPr>
          <p:cNvSpPr/>
          <p:nvPr/>
        </p:nvSpPr>
        <p:spPr>
          <a:xfrm rot="18900000">
            <a:off x="2660753" y="1180073"/>
            <a:ext cx="385186" cy="385186"/>
          </a:xfrm>
          <a:prstGeom prst="rtTriangle">
            <a:avLst/>
          </a:prstGeom>
          <a:solidFill>
            <a:srgbClr val="0098A2">
              <a:alpha val="73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6" name="Rectangle 5">
            <a:extLst>
              <a:ext uri="{FF2B5EF4-FFF2-40B4-BE49-F238E27FC236}">
                <a16:creationId xmlns:a16="http://schemas.microsoft.com/office/drawing/2014/main" id="{D7608F44-D8D9-DE42-A1CD-B3215F20F383}"/>
              </a:ext>
            </a:extLst>
          </p:cNvPr>
          <p:cNvSpPr/>
          <p:nvPr/>
        </p:nvSpPr>
        <p:spPr>
          <a:xfrm>
            <a:off x="0" y="0"/>
            <a:ext cx="9144000" cy="1371866"/>
          </a:xfrm>
          <a:prstGeom prst="rect">
            <a:avLst/>
          </a:prstGeom>
          <a:solidFill>
            <a:srgbClr val="0098A2">
              <a:alpha val="73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4" name="Group 6"/>
          <p:cNvSpPr/>
          <p:nvPr/>
        </p:nvSpPr>
        <p:spPr>
          <a:xfrm>
            <a:off x="380999" y="331409"/>
            <a:ext cx="7862890" cy="70788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000" b="1">
                <a:latin typeface="+mn-lt"/>
                <a:ea typeface="+mn-ea"/>
                <a:cs typeface="+mn-cs"/>
                <a:sym typeface="Helvetica"/>
              </a:defRPr>
            </a:lvl1pPr>
          </a:lstStyle>
          <a:p>
            <a:r>
              <a:rPr dirty="0"/>
              <a:t>Design Ethnography:</a:t>
            </a:r>
            <a:endParaRPr lang="en-US" dirty="0"/>
          </a:p>
          <a:p>
            <a:r>
              <a:rPr lang="en-US" dirty="0"/>
              <a:t>Shadowing</a:t>
            </a:r>
            <a:endParaRPr dirty="0"/>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5106" r="4407" b="9512"/>
          <a:stretch/>
        </p:blipFill>
        <p:spPr>
          <a:xfrm>
            <a:off x="0" y="0"/>
            <a:ext cx="9144000" cy="6858000"/>
          </a:xfrm>
          <a:prstGeom prst="rect">
            <a:avLst/>
          </a:prstGeom>
        </p:spPr>
      </p:pic>
      <p:sp>
        <p:nvSpPr>
          <p:cNvPr id="7" name="Right Triangle 6">
            <a:extLst>
              <a:ext uri="{FF2B5EF4-FFF2-40B4-BE49-F238E27FC236}">
                <a16:creationId xmlns:a16="http://schemas.microsoft.com/office/drawing/2014/main" id="{FFB6BD12-2523-034F-B921-EFC79D96D3F4}"/>
              </a:ext>
            </a:extLst>
          </p:cNvPr>
          <p:cNvSpPr/>
          <p:nvPr/>
        </p:nvSpPr>
        <p:spPr>
          <a:xfrm rot="18900000">
            <a:off x="2660753" y="1180073"/>
            <a:ext cx="385186" cy="385186"/>
          </a:xfrm>
          <a:prstGeom prst="rtTriangle">
            <a:avLst/>
          </a:prstGeom>
          <a:solidFill>
            <a:srgbClr val="0098A2">
              <a:alpha val="73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8" name="Rectangle 7">
            <a:extLst>
              <a:ext uri="{FF2B5EF4-FFF2-40B4-BE49-F238E27FC236}">
                <a16:creationId xmlns:a16="http://schemas.microsoft.com/office/drawing/2014/main" id="{9EA68E2C-6875-7649-9815-4D9615047299}"/>
              </a:ext>
            </a:extLst>
          </p:cNvPr>
          <p:cNvSpPr/>
          <p:nvPr/>
        </p:nvSpPr>
        <p:spPr>
          <a:xfrm>
            <a:off x="0" y="0"/>
            <a:ext cx="9144000" cy="1371866"/>
          </a:xfrm>
          <a:prstGeom prst="rect">
            <a:avLst/>
          </a:prstGeom>
          <a:solidFill>
            <a:srgbClr val="0098A2">
              <a:alpha val="73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4" name="Group 6"/>
          <p:cNvSpPr/>
          <p:nvPr/>
        </p:nvSpPr>
        <p:spPr>
          <a:xfrm>
            <a:off x="380999" y="331409"/>
            <a:ext cx="7862890" cy="70788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000" b="1">
                <a:latin typeface="+mn-lt"/>
                <a:ea typeface="+mn-ea"/>
                <a:cs typeface="+mn-cs"/>
                <a:sym typeface="Helvetica"/>
              </a:defRPr>
            </a:lvl1pPr>
          </a:lstStyle>
          <a:p>
            <a:r>
              <a:rPr dirty="0"/>
              <a:t>Design Ethnography:</a:t>
            </a:r>
            <a:endParaRPr lang="en-US" dirty="0"/>
          </a:p>
          <a:p>
            <a:r>
              <a:rPr lang="en-US" dirty="0"/>
              <a:t>Walk-A-Mile</a:t>
            </a:r>
            <a:endParaRPr dirty="0"/>
          </a:p>
        </p:txBody>
      </p:sp>
    </p:spTree>
    <p:extLst>
      <p:ext uri="{BB962C8B-B14F-4D97-AF65-F5344CB8AC3E}">
        <p14:creationId xmlns:p14="http://schemas.microsoft.com/office/powerpoint/2010/main" val="293089138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sp>
        <p:nvSpPr>
          <p:cNvPr id="168" name="Overview:…"/>
          <p:cNvSpPr>
            <a:spLocks noGrp="1"/>
          </p:cNvSpPr>
          <p:nvPr>
            <p:ph type="title"/>
          </p:nvPr>
        </p:nvSpPr>
        <p:spPr>
          <a:xfrm>
            <a:off x="2455199" y="542575"/>
            <a:ext cx="6377102" cy="3701300"/>
          </a:xfrm>
          <a:prstGeom prst="rect">
            <a:avLst/>
          </a:prstGeom>
        </p:spPr>
        <p:txBody>
          <a:bodyPr/>
          <a:lstStyle/>
          <a:p>
            <a:pPr>
              <a:defRPr sz="4800" b="1">
                <a:solidFill>
                  <a:srgbClr val="FAA619"/>
                </a:solidFill>
                <a:latin typeface="+mn-lt"/>
                <a:ea typeface="+mn-ea"/>
                <a:cs typeface="+mn-cs"/>
                <a:sym typeface="Helvetica"/>
              </a:defRPr>
            </a:pPr>
            <a:r>
              <a:rPr lang="en-US" dirty="0"/>
              <a:t>Align</a:t>
            </a:r>
            <a:r>
              <a:rPr dirty="0"/>
              <a:t>:</a:t>
            </a:r>
          </a:p>
          <a:p>
            <a:pPr>
              <a:defRPr sz="4800" b="1">
                <a:latin typeface="+mn-lt"/>
                <a:ea typeface="+mn-ea"/>
                <a:cs typeface="+mn-cs"/>
                <a:sym typeface="Helvetica"/>
              </a:defRPr>
            </a:pPr>
            <a:r>
              <a:rPr lang="en-US" dirty="0"/>
              <a:t>Objectives + Expectations</a:t>
            </a:r>
            <a:endParaRPr dirty="0"/>
          </a:p>
        </p:txBody>
      </p:sp>
      <p:sp>
        <p:nvSpPr>
          <p:cNvPr id="169" name="Line"/>
          <p:cNvSpPr/>
          <p:nvPr/>
        </p:nvSpPr>
        <p:spPr>
          <a:xfrm flipH="1">
            <a:off x="2264849" y="788174"/>
            <a:ext cx="1" cy="5417701"/>
          </a:xfrm>
          <a:prstGeom prst="line">
            <a:avLst/>
          </a:prstGeom>
          <a:ln>
            <a:solidFill>
              <a:srgbClr val="CCEAEC"/>
            </a:solidFill>
          </a:ln>
        </p:spPr>
        <p:txBody>
          <a:bodyPr lIns="45719" rIns="45719"/>
          <a:lstStyle/>
          <a:p>
            <a:endParaRPr/>
          </a:p>
        </p:txBody>
      </p:sp>
      <p:pic>
        <p:nvPicPr>
          <p:cNvPr id="170" name="Logo_white.png" descr="Logo_white.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540099" y="739671"/>
            <a:ext cx="1445818" cy="255758"/>
          </a:xfrm>
          <a:prstGeom prst="rect">
            <a:avLst/>
          </a:prstGeom>
          <a:ln w="12700">
            <a:miter lim="400000"/>
          </a:ln>
        </p:spPr>
      </p:pic>
      <p:pic>
        <p:nvPicPr>
          <p:cNvPr id="171" name="plusses to scale - orange.pdf" descr="plusses to scale - orange.pdf"/>
          <p:cNvPicPr>
            <a:picLocks noChangeAspect="1"/>
          </p:cNvPicPr>
          <p:nvPr/>
        </p:nvPicPr>
        <p:blipFill>
          <a:blip r:embed="rId4"/>
          <a:stretch>
            <a:fillRect/>
          </a:stretch>
        </p:blipFill>
        <p:spPr>
          <a:xfrm>
            <a:off x="0" y="3350049"/>
            <a:ext cx="9144000" cy="3492501"/>
          </a:xfrm>
          <a:prstGeom prst="rect">
            <a:avLst/>
          </a:prstGeom>
          <a:ln w="12700">
            <a:miter lim="400000"/>
          </a:ln>
        </p:spPr>
      </p:pic>
    </p:spTree>
    <p:extLst>
      <p:ext uri="{BB962C8B-B14F-4D97-AF65-F5344CB8AC3E}">
        <p14:creationId xmlns:p14="http://schemas.microsoft.com/office/powerpoint/2010/main" val="285097922"/>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sp>
        <p:nvSpPr>
          <p:cNvPr id="165" name="Our challenge*…"/>
          <p:cNvSpPr>
            <a:spLocks noGrp="1"/>
          </p:cNvSpPr>
          <p:nvPr>
            <p:ph type="title"/>
          </p:nvPr>
        </p:nvSpPr>
        <p:spPr>
          <a:xfrm>
            <a:off x="2455199" y="593375"/>
            <a:ext cx="6377102" cy="1300739"/>
          </a:xfrm>
          <a:prstGeom prst="rect">
            <a:avLst/>
          </a:prstGeom>
        </p:spPr>
        <p:txBody>
          <a:bodyPr/>
          <a:lstStyle/>
          <a:p>
            <a:pPr>
              <a:defRPr sz="3600" b="1">
                <a:latin typeface="+mn-lt"/>
                <a:ea typeface="+mn-ea"/>
                <a:cs typeface="+mn-cs"/>
                <a:sym typeface="Helvetica"/>
              </a:defRPr>
            </a:pPr>
            <a:r>
              <a:rPr dirty="0"/>
              <a:t>Our</a:t>
            </a:r>
            <a:r>
              <a:rPr lang="en-US" dirty="0"/>
              <a:t> Design</a:t>
            </a:r>
            <a:r>
              <a:rPr dirty="0"/>
              <a:t> </a:t>
            </a:r>
            <a:r>
              <a:rPr lang="en-US" dirty="0"/>
              <a:t>C</a:t>
            </a:r>
            <a:r>
              <a:rPr dirty="0"/>
              <a:t>hallenge</a:t>
            </a:r>
            <a:r>
              <a:rPr dirty="0">
                <a:solidFill>
                  <a:srgbClr val="0098A2"/>
                </a:solidFill>
              </a:rPr>
              <a:t>*</a:t>
            </a:r>
          </a:p>
          <a:p>
            <a:pPr>
              <a:defRPr sz="3600" b="1">
                <a:latin typeface="+mn-lt"/>
                <a:ea typeface="+mn-ea"/>
                <a:cs typeface="+mn-cs"/>
                <a:sym typeface="Helvetica"/>
              </a:defRPr>
            </a:pPr>
            <a:br>
              <a:rPr lang="en-US" sz="1800" dirty="0">
                <a:solidFill>
                  <a:srgbClr val="0098A2"/>
                </a:solidFill>
              </a:rPr>
            </a:br>
            <a:r>
              <a:rPr lang="en-US" sz="1800" dirty="0">
                <a:solidFill>
                  <a:srgbClr val="0098A2"/>
                </a:solidFill>
              </a:rPr>
              <a:t>*</a:t>
            </a:r>
            <a:r>
              <a:rPr sz="1800" b="0" i="1" dirty="0">
                <a:solidFill>
                  <a:srgbClr val="0098A2"/>
                </a:solidFill>
              </a:rPr>
              <a:t>a task or situation that tests someone’s abilities</a:t>
            </a:r>
          </a:p>
        </p:txBody>
      </p:sp>
      <p:sp>
        <p:nvSpPr>
          <p:cNvPr id="166" name="Imagine you are the National Parks Service. Your challenge these three days will be:…"/>
          <p:cNvSpPr>
            <a:spLocks noGrp="1"/>
          </p:cNvSpPr>
          <p:nvPr>
            <p:ph type="body" sz="half" idx="1"/>
          </p:nvPr>
        </p:nvSpPr>
        <p:spPr>
          <a:xfrm>
            <a:off x="2455099" y="1992957"/>
            <a:ext cx="6377102" cy="2419153"/>
          </a:xfrm>
          <a:prstGeom prst="rect">
            <a:avLst/>
          </a:prstGeom>
        </p:spPr>
        <p:txBody>
          <a:bodyPr>
            <a:normAutofit/>
          </a:bodyPr>
          <a:lstStyle/>
          <a:p>
            <a:pPr>
              <a:lnSpc>
                <a:spcPct val="110000"/>
              </a:lnSpc>
              <a:spcBef>
                <a:spcPts val="900"/>
              </a:spcBef>
              <a:defRPr>
                <a:solidFill>
                  <a:srgbClr val="CCCCCC"/>
                </a:solidFill>
                <a:latin typeface="+mn-lt"/>
                <a:ea typeface="+mn-ea"/>
                <a:cs typeface="+mn-cs"/>
                <a:sym typeface="Helvetica"/>
              </a:defRPr>
            </a:pPr>
            <a:r>
              <a:rPr lang="en-US" dirty="0"/>
              <a:t>Your challenge for these three days will be</a:t>
            </a:r>
            <a:r>
              <a:rPr dirty="0"/>
              <a:t>:</a:t>
            </a:r>
            <a:br>
              <a:rPr lang="en-US" dirty="0"/>
            </a:br>
            <a:endParaRPr sz="800" dirty="0"/>
          </a:p>
          <a:p>
            <a:pPr marL="499744" indent="-360044">
              <a:lnSpc>
                <a:spcPct val="110000"/>
              </a:lnSpc>
              <a:spcBef>
                <a:spcPts val="900"/>
              </a:spcBef>
              <a:buClr>
                <a:srgbClr val="0098A2"/>
              </a:buClr>
              <a:buSzPct val="100000"/>
              <a:buChar char="•"/>
              <a:defRPr>
                <a:solidFill>
                  <a:srgbClr val="CCCCCC"/>
                </a:solidFill>
                <a:latin typeface="+mn-lt"/>
                <a:ea typeface="+mn-ea"/>
                <a:cs typeface="+mn-cs"/>
                <a:sym typeface="Helvetica"/>
              </a:defRPr>
            </a:pPr>
            <a:r>
              <a:rPr lang="en-US" dirty="0">
                <a:solidFill>
                  <a:schemeClr val="accent4"/>
                </a:solidFill>
              </a:rPr>
              <a:t>To improve the experience of “having lunch” for the local workforce of California, MD or Pax River</a:t>
            </a:r>
          </a:p>
        </p:txBody>
      </p:sp>
      <p:sp>
        <p:nvSpPr>
          <p:cNvPr id="163"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19" name="Objectives:">
            <a:extLst>
              <a:ext uri="{FF2B5EF4-FFF2-40B4-BE49-F238E27FC236}">
                <a16:creationId xmlns:a16="http://schemas.microsoft.com/office/drawing/2014/main" id="{DD0EDC7F-65AE-8949-830A-F1E53F76FF37}"/>
              </a:ext>
            </a:extLst>
          </p:cNvPr>
          <p:cNvSpPr/>
          <p:nvPr/>
        </p:nvSpPr>
        <p:spPr>
          <a:xfrm>
            <a:off x="489200" y="670774"/>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a:defRPr b="1">
                <a:solidFill>
                  <a:srgbClr val="FAA61A"/>
                </a:solidFill>
                <a:latin typeface="+mn-lt"/>
                <a:ea typeface="+mn-ea"/>
                <a:cs typeface="+mn-cs"/>
                <a:sym typeface="Helvetica"/>
              </a:defRPr>
            </a:pPr>
            <a:r>
              <a:rPr lang="en-US" dirty="0"/>
              <a:t>Objectives + Expectations</a:t>
            </a:r>
            <a:endParaRPr dirty="0"/>
          </a:p>
        </p:txBody>
      </p:sp>
      <p:pic>
        <p:nvPicPr>
          <p:cNvPr id="1026" name="Picture 2" descr="Image result for california md restaurants">
            <a:extLst>
              <a:ext uri="{FF2B5EF4-FFF2-40B4-BE49-F238E27FC236}">
                <a16:creationId xmlns:a16="http://schemas.microsoft.com/office/drawing/2014/main" id="{01152861-A269-4107-90F9-F7B06A4B0E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08739"/>
            <a:ext cx="3664966" cy="244331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st. inie's coffee">
            <a:extLst>
              <a:ext uri="{FF2B5EF4-FFF2-40B4-BE49-F238E27FC236}">
                <a16:creationId xmlns:a16="http://schemas.microsoft.com/office/drawing/2014/main" id="{F5A9B085-3FEB-4386-9D02-7F6A9F59FC2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066" r="14609"/>
          <a:stretch/>
        </p:blipFill>
        <p:spPr bwMode="auto">
          <a:xfrm>
            <a:off x="6168932" y="4408738"/>
            <a:ext cx="2975068" cy="244926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pax river sea wings">
            <a:extLst>
              <a:ext uri="{FF2B5EF4-FFF2-40B4-BE49-F238E27FC236}">
                <a16:creationId xmlns:a16="http://schemas.microsoft.com/office/drawing/2014/main" id="{8136C395-DA8E-4822-9B87-C962D3A4D6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7237" y="4412110"/>
            <a:ext cx="3261695" cy="2443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204028"/>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sp>
        <p:nvSpPr>
          <p:cNvPr id="575"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576" name="AEIOU framework…"/>
          <p:cNvSpPr>
            <a:spLocks noGrp="1"/>
          </p:cNvSpPr>
          <p:nvPr>
            <p:ph type="title"/>
          </p:nvPr>
        </p:nvSpPr>
        <p:spPr>
          <a:xfrm>
            <a:off x="2455199" y="622975"/>
            <a:ext cx="5905030" cy="682668"/>
          </a:xfrm>
          <a:prstGeom prst="rect">
            <a:avLst/>
          </a:prstGeom>
        </p:spPr>
        <p:txBody>
          <a:bodyPr>
            <a:noAutofit/>
          </a:bodyPr>
          <a:lstStyle/>
          <a:p>
            <a:pPr>
              <a:defRPr sz="3600" b="1">
                <a:latin typeface="+mn-lt"/>
                <a:ea typeface="+mn-ea"/>
                <a:cs typeface="+mn-cs"/>
                <a:sym typeface="Helvetica"/>
              </a:defRPr>
            </a:pPr>
            <a:r>
              <a:rPr lang="en-US" dirty="0">
                <a:solidFill>
                  <a:schemeClr val="tx1"/>
                </a:solidFill>
              </a:rPr>
              <a:t>What to look for:</a:t>
            </a:r>
            <a:br>
              <a:rPr lang="en-US" dirty="0">
                <a:solidFill>
                  <a:schemeClr val="tx1"/>
                </a:solidFill>
              </a:rPr>
            </a:br>
            <a:r>
              <a:rPr dirty="0">
                <a:solidFill>
                  <a:schemeClr val="tx1"/>
                </a:solidFill>
              </a:rPr>
              <a:t>AEIOU </a:t>
            </a:r>
            <a:r>
              <a:rPr lang="en-US" dirty="0">
                <a:solidFill>
                  <a:schemeClr val="tx1"/>
                </a:solidFill>
              </a:rPr>
              <a:t>F</a:t>
            </a:r>
            <a:r>
              <a:rPr dirty="0">
                <a:solidFill>
                  <a:schemeClr val="tx1"/>
                </a:solidFill>
              </a:rPr>
              <a:t>ramewor</a:t>
            </a:r>
            <a:r>
              <a:rPr lang="en-US" dirty="0">
                <a:solidFill>
                  <a:schemeClr val="tx1"/>
                </a:solidFill>
              </a:rPr>
              <a:t>k</a:t>
            </a:r>
            <a:endParaRPr dirty="0">
              <a:solidFill>
                <a:schemeClr val="tx1"/>
              </a:solidFill>
            </a:endParaRPr>
          </a:p>
        </p:txBody>
      </p:sp>
      <p:sp>
        <p:nvSpPr>
          <p:cNvPr id="5" name="Qualitative data:"/>
          <p:cNvSpPr/>
          <p:nvPr/>
        </p:nvSpPr>
        <p:spPr>
          <a:xfrm>
            <a:off x="489200" y="690122"/>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Design</a:t>
            </a:r>
            <a:br>
              <a:rPr lang="en-US" dirty="0"/>
            </a:br>
            <a:r>
              <a:rPr lang="en-US" dirty="0"/>
              <a:t>Ethnography</a:t>
            </a:r>
            <a:endParaRPr dirty="0"/>
          </a:p>
        </p:txBody>
      </p:sp>
      <p:pic>
        <p:nvPicPr>
          <p:cNvPr id="6" name="image93.png" descr="image93.png">
            <a:extLst>
              <a:ext uri="{FF2B5EF4-FFF2-40B4-BE49-F238E27FC236}">
                <a16:creationId xmlns:a16="http://schemas.microsoft.com/office/drawing/2014/main" id="{C0C405CA-13ED-E346-9844-A6DEBD81F23F}"/>
              </a:ext>
            </a:extLst>
          </p:cNvPr>
          <p:cNvPicPr>
            <a:picLocks noChangeAspect="1"/>
          </p:cNvPicPr>
          <p:nvPr/>
        </p:nvPicPr>
        <p:blipFill rotWithShape="1">
          <a:blip r:embed="rId3"/>
          <a:srcRect t="4227" b="2233"/>
          <a:stretch/>
        </p:blipFill>
        <p:spPr>
          <a:xfrm>
            <a:off x="2553912" y="1952814"/>
            <a:ext cx="3495113" cy="4253061"/>
          </a:xfrm>
          <a:prstGeom prst="rect">
            <a:avLst/>
          </a:prstGeom>
          <a:ln w="12700">
            <a:miter lim="400000"/>
          </a:ln>
        </p:spPr>
      </p:pic>
      <p:sp>
        <p:nvSpPr>
          <p:cNvPr id="10" name="Please tell us:…">
            <a:extLst>
              <a:ext uri="{FF2B5EF4-FFF2-40B4-BE49-F238E27FC236}">
                <a16:creationId xmlns:a16="http://schemas.microsoft.com/office/drawing/2014/main" id="{18D1E390-6FE0-C049-A57B-08822B075EC5}"/>
              </a:ext>
            </a:extLst>
          </p:cNvPr>
          <p:cNvSpPr txBox="1"/>
          <p:nvPr/>
        </p:nvSpPr>
        <p:spPr>
          <a:xfrm>
            <a:off x="6220918" y="2022481"/>
            <a:ext cx="2611383" cy="41384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3" tIns="91423" rIns="91423" bIns="91423">
            <a:noAutofit/>
          </a:bodyPr>
          <a:lstStyle/>
          <a:p>
            <a:pPr>
              <a:lnSpc>
                <a:spcPct val="115000"/>
              </a:lnSpc>
              <a:spcBef>
                <a:spcPts val="1600"/>
              </a:spcBef>
              <a:defRPr sz="1800">
                <a:solidFill>
                  <a:srgbClr val="ADADAD"/>
                </a:solidFill>
                <a:latin typeface="Chivo"/>
                <a:ea typeface="Chivo"/>
                <a:cs typeface="Chivo"/>
                <a:sym typeface="Chivo"/>
              </a:defRPr>
            </a:pPr>
            <a:r>
              <a:rPr lang="en-US" sz="2400" b="1" dirty="0">
                <a:solidFill>
                  <a:srgbClr val="FAA619"/>
                </a:solidFill>
                <a:latin typeface="Helvetica" pitchFamily="2" charset="0"/>
              </a:rPr>
              <a:t>A</a:t>
            </a:r>
            <a:r>
              <a:rPr lang="en-US" sz="2400" b="1" dirty="0">
                <a:solidFill>
                  <a:schemeClr val="tx1"/>
                </a:solidFill>
                <a:latin typeface="Helvetica" pitchFamily="2" charset="0"/>
              </a:rPr>
              <a:t>ctivities</a:t>
            </a:r>
            <a:br>
              <a:rPr lang="en-US" sz="2400" b="1" dirty="0">
                <a:solidFill>
                  <a:srgbClr val="ADADAD"/>
                </a:solidFill>
                <a:latin typeface="Helvetica" pitchFamily="2" charset="0"/>
              </a:rPr>
            </a:br>
            <a:r>
              <a:rPr lang="en-US" sz="2400" b="1" dirty="0">
                <a:solidFill>
                  <a:srgbClr val="FAA619"/>
                </a:solidFill>
                <a:latin typeface="Helvetica" pitchFamily="2" charset="0"/>
              </a:rPr>
              <a:t>E</a:t>
            </a:r>
            <a:r>
              <a:rPr lang="en-US" sz="2400" b="1" dirty="0">
                <a:solidFill>
                  <a:schemeClr val="tx1"/>
                </a:solidFill>
                <a:latin typeface="Helvetica" pitchFamily="2" charset="0"/>
              </a:rPr>
              <a:t>nvironments</a:t>
            </a:r>
            <a:br>
              <a:rPr lang="en-US" sz="2400" b="1" dirty="0">
                <a:latin typeface="Helvetica" pitchFamily="2" charset="0"/>
              </a:rPr>
            </a:br>
            <a:r>
              <a:rPr lang="en-US" sz="2400" b="1" dirty="0">
                <a:solidFill>
                  <a:srgbClr val="FAA619"/>
                </a:solidFill>
                <a:latin typeface="Helvetica" pitchFamily="2" charset="0"/>
              </a:rPr>
              <a:t>I</a:t>
            </a:r>
            <a:r>
              <a:rPr lang="en-US" sz="2400" b="1" dirty="0">
                <a:solidFill>
                  <a:schemeClr val="tx1"/>
                </a:solidFill>
                <a:latin typeface="Helvetica" pitchFamily="2" charset="0"/>
              </a:rPr>
              <a:t>nteractions</a:t>
            </a:r>
            <a:br>
              <a:rPr lang="en-US" sz="2400" b="1" dirty="0">
                <a:latin typeface="Helvetica" pitchFamily="2" charset="0"/>
              </a:rPr>
            </a:br>
            <a:r>
              <a:rPr lang="en-US" sz="2400" b="1" dirty="0">
                <a:solidFill>
                  <a:srgbClr val="FAA619"/>
                </a:solidFill>
                <a:latin typeface="Helvetica" pitchFamily="2" charset="0"/>
              </a:rPr>
              <a:t>O</a:t>
            </a:r>
            <a:r>
              <a:rPr lang="en-US" sz="2400" b="1" dirty="0">
                <a:solidFill>
                  <a:schemeClr val="tx1"/>
                </a:solidFill>
                <a:latin typeface="Helvetica" pitchFamily="2" charset="0"/>
              </a:rPr>
              <a:t>bjects</a:t>
            </a:r>
            <a:br>
              <a:rPr lang="en-US" sz="2400" b="1" dirty="0">
                <a:latin typeface="Helvetica" pitchFamily="2" charset="0"/>
              </a:rPr>
            </a:br>
            <a:r>
              <a:rPr lang="en-US" sz="2400" b="1" dirty="0">
                <a:solidFill>
                  <a:srgbClr val="FAA619"/>
                </a:solidFill>
                <a:latin typeface="Helvetica" pitchFamily="2" charset="0"/>
              </a:rPr>
              <a:t>U</a:t>
            </a:r>
            <a:r>
              <a:rPr lang="en-US" sz="2400" b="1" dirty="0">
                <a:solidFill>
                  <a:schemeClr val="tx1"/>
                </a:solidFill>
                <a:latin typeface="Helvetica" pitchFamily="2" charset="0"/>
              </a:rPr>
              <a:t>sers</a:t>
            </a:r>
            <a:br>
              <a:rPr lang="en-US" sz="2400" b="1" dirty="0">
                <a:latin typeface="Helvetica" pitchFamily="2" charset="0"/>
              </a:rPr>
            </a:br>
            <a:br>
              <a:rPr lang="en-US" sz="800" b="1" dirty="0">
                <a:latin typeface="Helvetica" pitchFamily="2" charset="0"/>
              </a:rPr>
            </a:br>
            <a:r>
              <a:rPr lang="en-US" sz="1800" dirty="0">
                <a:solidFill>
                  <a:srgbClr val="CCCCCC"/>
                </a:solidFill>
                <a:latin typeface="Helvetica" pitchFamily="2" charset="0"/>
              </a:rPr>
              <a:t>A lens for exploring</a:t>
            </a:r>
            <a:br>
              <a:rPr lang="en-US" sz="1800" dirty="0">
                <a:solidFill>
                  <a:srgbClr val="CCCCCC"/>
                </a:solidFill>
                <a:latin typeface="Helvetica" pitchFamily="2" charset="0"/>
              </a:rPr>
            </a:br>
            <a:r>
              <a:rPr lang="en-US" sz="1800" dirty="0">
                <a:solidFill>
                  <a:srgbClr val="CCCCCC"/>
                </a:solidFill>
                <a:latin typeface="Helvetica" pitchFamily="2" charset="0"/>
              </a:rPr>
              <a:t>various dimensions</a:t>
            </a:r>
            <a:br>
              <a:rPr lang="en-US" sz="1800" dirty="0">
                <a:solidFill>
                  <a:srgbClr val="CCCCCC"/>
                </a:solidFill>
                <a:latin typeface="Helvetica" pitchFamily="2" charset="0"/>
              </a:rPr>
            </a:br>
            <a:r>
              <a:rPr lang="en-US" sz="1800" dirty="0">
                <a:solidFill>
                  <a:srgbClr val="CCCCCC"/>
                </a:solidFill>
                <a:latin typeface="Helvetica" pitchFamily="2" charset="0"/>
              </a:rPr>
              <a:t>of a context, situation, or experience, which could </a:t>
            </a:r>
            <a:r>
              <a:rPr lang="en-US" sz="1800" spc="-30" dirty="0">
                <a:solidFill>
                  <a:srgbClr val="CCCCCC"/>
                </a:solidFill>
                <a:latin typeface="Helvetica" pitchFamily="2" charset="0"/>
              </a:rPr>
              <a:t>otherwise be overlooked in the field.</a:t>
            </a:r>
            <a:endParaRPr lang="en-US" sz="1800" b="1" dirty="0">
              <a:latin typeface="Helvetica" pitchFamily="2" charset="0"/>
            </a:endParaRP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sp>
        <p:nvSpPr>
          <p:cNvPr id="512" name="Explore:…"/>
          <p:cNvSpPr>
            <a:spLocks noGrp="1"/>
          </p:cNvSpPr>
          <p:nvPr>
            <p:ph type="title"/>
          </p:nvPr>
        </p:nvSpPr>
        <p:spPr>
          <a:xfrm>
            <a:off x="2455199" y="542575"/>
            <a:ext cx="6377102" cy="2807474"/>
          </a:xfrm>
          <a:prstGeom prst="rect">
            <a:avLst/>
          </a:prstGeom>
        </p:spPr>
        <p:txBody>
          <a:bodyPr/>
          <a:lstStyle/>
          <a:p>
            <a:pPr>
              <a:defRPr sz="4800" b="1">
                <a:solidFill>
                  <a:srgbClr val="FAA619"/>
                </a:solidFill>
                <a:latin typeface="+mn-lt"/>
                <a:ea typeface="+mn-ea"/>
                <a:cs typeface="+mn-cs"/>
                <a:sym typeface="Helvetica"/>
              </a:defRPr>
            </a:pPr>
            <a:r>
              <a:rPr lang="en-US" dirty="0"/>
              <a:t>EXPLORE:</a:t>
            </a:r>
            <a:endParaRPr dirty="0"/>
          </a:p>
          <a:p>
            <a:pPr>
              <a:defRPr sz="4800" b="1">
                <a:latin typeface="+mn-lt"/>
                <a:ea typeface="+mn-ea"/>
                <a:cs typeface="+mn-cs"/>
                <a:sym typeface="Helvetica"/>
              </a:defRPr>
            </a:pPr>
            <a:r>
              <a:rPr lang="en-US" dirty="0"/>
              <a:t>Fieldwork Preparation</a:t>
            </a:r>
            <a:endParaRPr dirty="0"/>
          </a:p>
        </p:txBody>
      </p:sp>
      <p:sp>
        <p:nvSpPr>
          <p:cNvPr id="513" name="Line"/>
          <p:cNvSpPr/>
          <p:nvPr/>
        </p:nvSpPr>
        <p:spPr>
          <a:xfrm flipH="1">
            <a:off x="2264849" y="788174"/>
            <a:ext cx="1" cy="5417701"/>
          </a:xfrm>
          <a:prstGeom prst="line">
            <a:avLst/>
          </a:prstGeom>
          <a:ln>
            <a:solidFill>
              <a:srgbClr val="CCEAEC"/>
            </a:solidFill>
          </a:ln>
        </p:spPr>
        <p:txBody>
          <a:bodyPr lIns="45719" rIns="45719"/>
          <a:lstStyle/>
          <a:p>
            <a:endParaRPr/>
          </a:p>
        </p:txBody>
      </p:sp>
      <p:pic>
        <p:nvPicPr>
          <p:cNvPr id="514" name="Logo_white.png" descr="Logo_white.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540099" y="739671"/>
            <a:ext cx="1445818" cy="255758"/>
          </a:xfrm>
          <a:prstGeom prst="rect">
            <a:avLst/>
          </a:prstGeom>
          <a:ln w="12700">
            <a:miter lim="400000"/>
          </a:ln>
        </p:spPr>
      </p:pic>
      <p:pic>
        <p:nvPicPr>
          <p:cNvPr id="515" name="plusses to scale - orange.pdf" descr="plusses to scale - orange.pdf"/>
          <p:cNvPicPr>
            <a:picLocks noChangeAspect="1"/>
          </p:cNvPicPr>
          <p:nvPr/>
        </p:nvPicPr>
        <p:blipFill>
          <a:blip r:embed="rId4"/>
          <a:stretch>
            <a:fillRect/>
          </a:stretch>
        </p:blipFill>
        <p:spPr>
          <a:xfrm>
            <a:off x="0" y="3350049"/>
            <a:ext cx="9144000" cy="3492501"/>
          </a:xfrm>
          <a:prstGeom prst="rect">
            <a:avLst/>
          </a:prstGeom>
          <a:ln w="12700">
            <a:miter lim="400000"/>
          </a:ln>
        </p:spPr>
      </p:pic>
    </p:spTree>
    <p:extLst>
      <p:ext uri="{BB962C8B-B14F-4D97-AF65-F5344CB8AC3E}">
        <p14:creationId xmlns:p14="http://schemas.microsoft.com/office/powerpoint/2010/main" val="1013081938"/>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sp>
        <p:nvSpPr>
          <p:cNvPr id="200"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202" name="What is design?"/>
          <p:cNvSpPr>
            <a:spLocks noGrp="1"/>
          </p:cNvSpPr>
          <p:nvPr>
            <p:ph type="title"/>
          </p:nvPr>
        </p:nvSpPr>
        <p:spPr>
          <a:xfrm>
            <a:off x="2455199" y="593375"/>
            <a:ext cx="6377102" cy="763501"/>
          </a:xfrm>
          <a:prstGeom prst="rect">
            <a:avLst/>
          </a:prstGeom>
        </p:spPr>
        <p:txBody>
          <a:bodyPr/>
          <a:lstStyle>
            <a:lvl1pPr>
              <a:defRPr sz="3600" b="1">
                <a:latin typeface="+mn-lt"/>
                <a:ea typeface="+mn-ea"/>
                <a:cs typeface="+mn-cs"/>
                <a:sym typeface="Helvetica"/>
              </a:defRPr>
            </a:lvl1pPr>
          </a:lstStyle>
          <a:p>
            <a:r>
              <a:rPr lang="en-US" dirty="0"/>
              <a:t>Observation Tips</a:t>
            </a:r>
            <a:endParaRPr dirty="0"/>
          </a:p>
        </p:txBody>
      </p:sp>
      <p:sp>
        <p:nvSpPr>
          <p:cNvPr id="203" name="Take a moment to reflect on what defines design for you. Write down some keywords, thoughts, etc. Share them with the group."/>
          <p:cNvSpPr>
            <a:spLocks noGrp="1"/>
          </p:cNvSpPr>
          <p:nvPr>
            <p:ph type="body" sz="quarter" idx="1"/>
          </p:nvPr>
        </p:nvSpPr>
        <p:spPr>
          <a:xfrm>
            <a:off x="2455099" y="1474075"/>
            <a:ext cx="5865941" cy="1468354"/>
          </a:xfrm>
          <a:prstGeom prst="rect">
            <a:avLst/>
          </a:prstGeom>
        </p:spPr>
        <p:txBody>
          <a:bodyPr>
            <a:noAutofit/>
          </a:bodyPr>
          <a:lstStyle>
            <a:lvl1pPr>
              <a:lnSpc>
                <a:spcPct val="120000"/>
              </a:lnSpc>
              <a:spcBef>
                <a:spcPts val="0"/>
              </a:spcBef>
              <a:defRPr sz="2100">
                <a:solidFill>
                  <a:srgbClr val="CCCCCC"/>
                </a:solidFill>
                <a:latin typeface="+mn-lt"/>
                <a:ea typeface="+mn-ea"/>
                <a:cs typeface="+mn-cs"/>
                <a:sym typeface="Helvetica"/>
              </a:defRPr>
            </a:lvl1pPr>
          </a:lstStyle>
          <a:p>
            <a:pPr marL="342900" indent="-342900">
              <a:buClr>
                <a:srgbClr val="0098A2"/>
              </a:buClr>
              <a:buFont typeface="Arial" panose="020B0604020202020204" pitchFamily="34" charset="0"/>
              <a:buChar char="•"/>
            </a:pPr>
            <a:r>
              <a:rPr lang="en-US" sz="2000" dirty="0">
                <a:solidFill>
                  <a:srgbClr val="0098A2"/>
                </a:solidFill>
              </a:rPr>
              <a:t>Observe the big picture. Look at the larger environment and detect relationships</a:t>
            </a:r>
            <a:br>
              <a:rPr lang="en-US" sz="2000" dirty="0">
                <a:solidFill>
                  <a:srgbClr val="0098A2"/>
                </a:solidFill>
              </a:rPr>
            </a:br>
            <a:r>
              <a:rPr lang="en-US" sz="2000" dirty="0">
                <a:solidFill>
                  <a:srgbClr val="0098A2"/>
                </a:solidFill>
              </a:rPr>
              <a:t>between the parts and the whole.</a:t>
            </a:r>
            <a:br>
              <a:rPr lang="en-US" sz="2000" dirty="0">
                <a:solidFill>
                  <a:schemeClr val="accent2"/>
                </a:solidFill>
              </a:rPr>
            </a:br>
            <a:endParaRPr lang="en-US" sz="2000" dirty="0">
              <a:solidFill>
                <a:schemeClr val="accent2"/>
              </a:solidFill>
            </a:endParaRPr>
          </a:p>
          <a:p>
            <a:pPr marL="342900" indent="-342900">
              <a:buClr>
                <a:srgbClr val="0098A2"/>
              </a:buClr>
              <a:buFont typeface="Arial" panose="020B0604020202020204" pitchFamily="34" charset="0"/>
              <a:buChar char="•"/>
            </a:pPr>
            <a:r>
              <a:rPr lang="en-US" sz="2000" dirty="0">
                <a:solidFill>
                  <a:schemeClr val="accent2"/>
                </a:solidFill>
              </a:rPr>
              <a:t>Observe the details. Focus on specific aspects that may provide clues. Be Sherlock Holmes.</a:t>
            </a:r>
            <a:br>
              <a:rPr lang="en-US" sz="2000" dirty="0">
                <a:solidFill>
                  <a:schemeClr val="accent2"/>
                </a:solidFill>
              </a:rPr>
            </a:br>
            <a:endParaRPr lang="en-US" sz="2000" dirty="0">
              <a:solidFill>
                <a:schemeClr val="accent2"/>
              </a:solidFill>
            </a:endParaRPr>
          </a:p>
          <a:p>
            <a:pPr marL="342900" indent="-342900">
              <a:buClr>
                <a:srgbClr val="0098A2"/>
              </a:buClr>
              <a:buFont typeface="Arial" panose="020B0604020202020204" pitchFamily="34" charset="0"/>
              <a:buChar char="•"/>
            </a:pPr>
            <a:r>
              <a:rPr lang="en-US" sz="2000" dirty="0">
                <a:solidFill>
                  <a:srgbClr val="0098A2"/>
                </a:solidFill>
              </a:rPr>
              <a:t>Consider hidden connections. Look for</a:t>
            </a:r>
            <a:br>
              <a:rPr lang="en-US" sz="2000" dirty="0">
                <a:solidFill>
                  <a:srgbClr val="0098A2"/>
                </a:solidFill>
              </a:rPr>
            </a:br>
            <a:r>
              <a:rPr lang="en-US" sz="2000" dirty="0">
                <a:solidFill>
                  <a:srgbClr val="0098A2"/>
                </a:solidFill>
              </a:rPr>
              <a:t>hidden forces shaping the situation at hand.</a:t>
            </a:r>
            <a:br>
              <a:rPr lang="en-US" sz="2000" dirty="0">
                <a:solidFill>
                  <a:schemeClr val="accent2"/>
                </a:solidFill>
              </a:rPr>
            </a:br>
            <a:endParaRPr lang="en-US" sz="2000" dirty="0">
              <a:solidFill>
                <a:schemeClr val="accent2"/>
              </a:solidFill>
            </a:endParaRPr>
          </a:p>
          <a:p>
            <a:pPr marL="342900" indent="-342900">
              <a:buClr>
                <a:srgbClr val="0098A2"/>
              </a:buClr>
              <a:buFont typeface="Arial" panose="020B0604020202020204" pitchFamily="34" charset="0"/>
              <a:buChar char="•"/>
            </a:pPr>
            <a:r>
              <a:rPr lang="en-US" sz="2000" dirty="0">
                <a:solidFill>
                  <a:schemeClr val="accent2"/>
                </a:solidFill>
              </a:rPr>
              <a:t>Observe with all your senses: sight,</a:t>
            </a:r>
            <a:br>
              <a:rPr lang="en-US" sz="2000" dirty="0">
                <a:solidFill>
                  <a:schemeClr val="accent2"/>
                </a:solidFill>
              </a:rPr>
            </a:br>
            <a:r>
              <a:rPr lang="en-US" sz="2000" dirty="0">
                <a:solidFill>
                  <a:schemeClr val="accent2"/>
                </a:solidFill>
              </a:rPr>
              <a:t>smell, sound and touch.</a:t>
            </a:r>
          </a:p>
        </p:txBody>
      </p:sp>
      <p:sp>
        <p:nvSpPr>
          <p:cNvPr id="22" name="What is innovation?:"/>
          <p:cNvSpPr/>
          <p:nvPr/>
        </p:nvSpPr>
        <p:spPr>
          <a:xfrm>
            <a:off x="489200" y="670774"/>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Fieldwork Preparation</a:t>
            </a:r>
            <a:endParaRPr dirty="0">
              <a:solidFill>
                <a:srgbClr val="000000"/>
              </a:solidFill>
            </a:endParaRPr>
          </a:p>
        </p:txBody>
      </p:sp>
    </p:spTree>
    <p:extLst>
      <p:ext uri="{BB962C8B-B14F-4D97-AF65-F5344CB8AC3E}">
        <p14:creationId xmlns:p14="http://schemas.microsoft.com/office/powerpoint/2010/main" val="2721237388"/>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sp>
        <p:nvSpPr>
          <p:cNvPr id="200"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202" name="What is design?"/>
          <p:cNvSpPr>
            <a:spLocks noGrp="1"/>
          </p:cNvSpPr>
          <p:nvPr>
            <p:ph type="title"/>
          </p:nvPr>
        </p:nvSpPr>
        <p:spPr>
          <a:xfrm>
            <a:off x="2455199" y="593375"/>
            <a:ext cx="6377102" cy="763501"/>
          </a:xfrm>
          <a:prstGeom prst="rect">
            <a:avLst/>
          </a:prstGeom>
        </p:spPr>
        <p:txBody>
          <a:bodyPr/>
          <a:lstStyle>
            <a:lvl1pPr>
              <a:defRPr sz="3600" b="1">
                <a:latin typeface="+mn-lt"/>
                <a:ea typeface="+mn-ea"/>
                <a:cs typeface="+mn-cs"/>
                <a:sym typeface="Helvetica"/>
              </a:defRPr>
            </a:lvl1pPr>
          </a:lstStyle>
          <a:p>
            <a:r>
              <a:rPr lang="en-US" dirty="0"/>
              <a:t>Interviewing Tips</a:t>
            </a:r>
            <a:endParaRPr dirty="0"/>
          </a:p>
        </p:txBody>
      </p:sp>
      <p:sp>
        <p:nvSpPr>
          <p:cNvPr id="203" name="Take a moment to reflect on what defines design for you. Write down some keywords, thoughts, etc. Share them with the group."/>
          <p:cNvSpPr>
            <a:spLocks noGrp="1"/>
          </p:cNvSpPr>
          <p:nvPr>
            <p:ph type="body" sz="quarter" idx="1"/>
          </p:nvPr>
        </p:nvSpPr>
        <p:spPr>
          <a:xfrm>
            <a:off x="2455099" y="1474075"/>
            <a:ext cx="5865941" cy="4731800"/>
          </a:xfrm>
          <a:prstGeom prst="rect">
            <a:avLst/>
          </a:prstGeom>
        </p:spPr>
        <p:txBody>
          <a:bodyPr>
            <a:noAutofit/>
          </a:bodyPr>
          <a:lstStyle>
            <a:lvl1pPr>
              <a:lnSpc>
                <a:spcPct val="120000"/>
              </a:lnSpc>
              <a:spcBef>
                <a:spcPts val="0"/>
              </a:spcBef>
              <a:defRPr sz="2100">
                <a:solidFill>
                  <a:srgbClr val="CCCCCC"/>
                </a:solidFill>
                <a:latin typeface="+mn-lt"/>
                <a:ea typeface="+mn-ea"/>
                <a:cs typeface="+mn-cs"/>
                <a:sym typeface="Helvetica"/>
              </a:defRPr>
            </a:lvl1pPr>
          </a:lstStyle>
          <a:p>
            <a:pPr marL="342900" indent="-342900">
              <a:lnSpc>
                <a:spcPct val="100000"/>
              </a:lnSpc>
              <a:spcBef>
                <a:spcPts val="300"/>
              </a:spcBef>
              <a:buClr>
                <a:srgbClr val="0098A2"/>
              </a:buClr>
              <a:buFont typeface="Arial" panose="020B0604020202020204" pitchFamily="34" charset="0"/>
              <a:buChar char="•"/>
            </a:pPr>
            <a:r>
              <a:rPr lang="en-US" dirty="0">
                <a:solidFill>
                  <a:srgbClr val="0098A2"/>
                </a:solidFill>
              </a:rPr>
              <a:t>Interview in pairs when possible.</a:t>
            </a:r>
          </a:p>
          <a:p>
            <a:pPr marL="342900" indent="-342900">
              <a:lnSpc>
                <a:spcPct val="100000"/>
              </a:lnSpc>
              <a:spcBef>
                <a:spcPts val="300"/>
              </a:spcBef>
              <a:buClr>
                <a:srgbClr val="0098A2"/>
              </a:buClr>
              <a:buFont typeface="Arial" panose="020B0604020202020204" pitchFamily="34" charset="0"/>
              <a:buChar char="•"/>
            </a:pPr>
            <a:r>
              <a:rPr lang="en-US" dirty="0"/>
              <a:t>Use facial expressions, body language, and non-verbal cues—not sounds—to show you’re listening and understanding. </a:t>
            </a:r>
          </a:p>
          <a:p>
            <a:pPr marL="342900" indent="-342900">
              <a:lnSpc>
                <a:spcPct val="100000"/>
              </a:lnSpc>
              <a:spcBef>
                <a:spcPts val="300"/>
              </a:spcBef>
              <a:buClr>
                <a:srgbClr val="0098A2"/>
              </a:buClr>
              <a:buFont typeface="Arial" panose="020B0604020202020204" pitchFamily="34" charset="0"/>
              <a:buChar char="•"/>
            </a:pPr>
            <a:r>
              <a:rPr lang="en-US" dirty="0">
                <a:solidFill>
                  <a:srgbClr val="0098A2"/>
                </a:solidFill>
              </a:rPr>
              <a:t>Ask interviewees to “Tell me more,” and echo back what they’re saying.</a:t>
            </a:r>
          </a:p>
          <a:p>
            <a:pPr marL="342900" indent="-342900">
              <a:lnSpc>
                <a:spcPct val="100000"/>
              </a:lnSpc>
              <a:spcBef>
                <a:spcPts val="300"/>
              </a:spcBef>
              <a:buClr>
                <a:srgbClr val="0098A2"/>
              </a:buClr>
              <a:buFont typeface="Arial" panose="020B0604020202020204" pitchFamily="34" charset="0"/>
              <a:buChar char="•"/>
            </a:pPr>
            <a:r>
              <a:rPr lang="en-US" dirty="0"/>
              <a:t>Don’t be afraid of a little silence. Welcome it. Don’t rush the person you’re interviewing</a:t>
            </a:r>
          </a:p>
          <a:p>
            <a:pPr marL="342900" indent="-342900">
              <a:lnSpc>
                <a:spcPct val="100000"/>
              </a:lnSpc>
              <a:spcBef>
                <a:spcPts val="300"/>
              </a:spcBef>
              <a:buClr>
                <a:srgbClr val="0098A2"/>
              </a:buClr>
              <a:buFont typeface="Arial" panose="020B0604020202020204" pitchFamily="34" charset="0"/>
              <a:buChar char="•"/>
            </a:pPr>
            <a:r>
              <a:rPr lang="en-US" dirty="0">
                <a:solidFill>
                  <a:srgbClr val="0098A2"/>
                </a:solidFill>
              </a:rPr>
              <a:t>Don’t try to rescue or provide answers.</a:t>
            </a:r>
            <a:br>
              <a:rPr lang="en-US" dirty="0">
                <a:solidFill>
                  <a:srgbClr val="0098A2"/>
                </a:solidFill>
              </a:rPr>
            </a:br>
            <a:r>
              <a:rPr lang="en-US" dirty="0">
                <a:solidFill>
                  <a:srgbClr val="0098A2"/>
                </a:solidFill>
              </a:rPr>
              <a:t>(e.g. “Did you mean this?”)</a:t>
            </a:r>
          </a:p>
          <a:p>
            <a:pPr marL="342900" indent="-342900">
              <a:lnSpc>
                <a:spcPct val="100000"/>
              </a:lnSpc>
              <a:spcBef>
                <a:spcPts val="300"/>
              </a:spcBef>
              <a:buClr>
                <a:srgbClr val="0098A2"/>
              </a:buClr>
              <a:buFont typeface="Arial" panose="020B0604020202020204" pitchFamily="34" charset="0"/>
              <a:buChar char="•"/>
            </a:pPr>
            <a:r>
              <a:rPr lang="en-US" dirty="0"/>
              <a:t>Ask questions you think know the answer to.</a:t>
            </a:r>
          </a:p>
          <a:p>
            <a:pPr marL="342900" indent="-342900">
              <a:lnSpc>
                <a:spcPct val="100000"/>
              </a:lnSpc>
              <a:spcBef>
                <a:spcPts val="300"/>
              </a:spcBef>
              <a:buClr>
                <a:srgbClr val="0098A2"/>
              </a:buClr>
              <a:buFont typeface="Arial" panose="020B0604020202020204" pitchFamily="34" charset="0"/>
              <a:buChar char="•"/>
            </a:pPr>
            <a:r>
              <a:rPr lang="en-US" dirty="0">
                <a:solidFill>
                  <a:srgbClr val="0098A2"/>
                </a:solidFill>
              </a:rPr>
              <a:t>Ask ”Why?”</a:t>
            </a:r>
          </a:p>
          <a:p>
            <a:pPr marL="342900" indent="-342900">
              <a:lnSpc>
                <a:spcPct val="100000"/>
              </a:lnSpc>
              <a:spcBef>
                <a:spcPts val="300"/>
              </a:spcBef>
              <a:buClr>
                <a:srgbClr val="0098A2"/>
              </a:buClr>
              <a:buFont typeface="Arial" panose="020B0604020202020204" pitchFamily="34" charset="0"/>
              <a:buChar char="•"/>
            </a:pPr>
            <a:r>
              <a:rPr lang="en-US" dirty="0"/>
              <a:t>Follow the conversation where it leads, but steer things back on track when you need to.</a:t>
            </a:r>
          </a:p>
        </p:txBody>
      </p:sp>
      <p:sp>
        <p:nvSpPr>
          <p:cNvPr id="22" name="What is innovation?:"/>
          <p:cNvSpPr/>
          <p:nvPr/>
        </p:nvSpPr>
        <p:spPr>
          <a:xfrm>
            <a:off x="489200" y="670774"/>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Fieldwork Preparation</a:t>
            </a:r>
            <a:endParaRPr lang="en-US" dirty="0">
              <a:solidFill>
                <a:srgbClr val="000000"/>
              </a:solidFill>
            </a:endParaRPr>
          </a:p>
        </p:txBody>
      </p:sp>
    </p:spTree>
    <p:extLst>
      <p:ext uri="{BB962C8B-B14F-4D97-AF65-F5344CB8AC3E}">
        <p14:creationId xmlns:p14="http://schemas.microsoft.com/office/powerpoint/2010/main" val="3424589783"/>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sp>
        <p:nvSpPr>
          <p:cNvPr id="200"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202" name="What is design?"/>
          <p:cNvSpPr>
            <a:spLocks noGrp="1"/>
          </p:cNvSpPr>
          <p:nvPr>
            <p:ph type="title"/>
          </p:nvPr>
        </p:nvSpPr>
        <p:spPr>
          <a:xfrm>
            <a:off x="2455199" y="593375"/>
            <a:ext cx="6377102" cy="763501"/>
          </a:xfrm>
          <a:prstGeom prst="rect">
            <a:avLst/>
          </a:prstGeom>
        </p:spPr>
        <p:txBody>
          <a:bodyPr/>
          <a:lstStyle>
            <a:lvl1pPr>
              <a:defRPr sz="3600" b="1">
                <a:latin typeface="+mn-lt"/>
                <a:ea typeface="+mn-ea"/>
                <a:cs typeface="+mn-cs"/>
                <a:sym typeface="Helvetica"/>
              </a:defRPr>
            </a:lvl1pPr>
          </a:lstStyle>
          <a:p>
            <a:r>
              <a:rPr lang="en-US" dirty="0"/>
              <a:t>Closed vs. Open Questions</a:t>
            </a:r>
            <a:endParaRPr dirty="0"/>
          </a:p>
        </p:txBody>
      </p:sp>
      <p:sp>
        <p:nvSpPr>
          <p:cNvPr id="203" name="Take a moment to reflect on what defines design for you. Write down some keywords, thoughts, etc. Share them with the group."/>
          <p:cNvSpPr>
            <a:spLocks noGrp="1"/>
          </p:cNvSpPr>
          <p:nvPr>
            <p:ph type="body" sz="quarter" idx="1"/>
          </p:nvPr>
        </p:nvSpPr>
        <p:spPr>
          <a:xfrm>
            <a:off x="2455101" y="1474075"/>
            <a:ext cx="3031300" cy="4731800"/>
          </a:xfrm>
          <a:prstGeom prst="rect">
            <a:avLst/>
          </a:prstGeom>
        </p:spPr>
        <p:txBody>
          <a:bodyPr>
            <a:noAutofit/>
          </a:bodyPr>
          <a:lstStyle>
            <a:lvl1pPr>
              <a:lnSpc>
                <a:spcPct val="120000"/>
              </a:lnSpc>
              <a:spcBef>
                <a:spcPts val="0"/>
              </a:spcBef>
              <a:defRPr sz="2100">
                <a:solidFill>
                  <a:srgbClr val="CCCCCC"/>
                </a:solidFill>
                <a:latin typeface="+mn-lt"/>
                <a:ea typeface="+mn-ea"/>
                <a:cs typeface="+mn-cs"/>
                <a:sym typeface="Helvetica"/>
              </a:defRPr>
            </a:lvl1pPr>
          </a:lstStyle>
          <a:p>
            <a:pPr>
              <a:lnSpc>
                <a:spcPct val="100000"/>
              </a:lnSpc>
              <a:spcBef>
                <a:spcPts val="1200"/>
              </a:spcBef>
              <a:buClr>
                <a:srgbClr val="0098A2"/>
              </a:buClr>
            </a:pPr>
            <a:r>
              <a:rPr lang="en-US" sz="2000" b="1" dirty="0">
                <a:solidFill>
                  <a:srgbClr val="FAA619"/>
                </a:solidFill>
              </a:rPr>
              <a:t>Close-ended</a:t>
            </a:r>
            <a:br>
              <a:rPr lang="en-US" sz="2000" b="1" dirty="0">
                <a:solidFill>
                  <a:srgbClr val="FAA619"/>
                </a:solidFill>
              </a:rPr>
            </a:br>
            <a:r>
              <a:rPr lang="en-US" sz="2000" b="1" dirty="0">
                <a:solidFill>
                  <a:srgbClr val="FAA619"/>
                </a:solidFill>
              </a:rPr>
              <a:t>questions are</a:t>
            </a:r>
            <a:br>
              <a:rPr lang="en-US" sz="2000" b="1" dirty="0">
                <a:solidFill>
                  <a:srgbClr val="FAA619"/>
                </a:solidFill>
              </a:rPr>
            </a:br>
            <a:r>
              <a:rPr lang="en-US" sz="2000" b="1" dirty="0">
                <a:solidFill>
                  <a:srgbClr val="FAA619"/>
                </a:solidFill>
              </a:rPr>
              <a:t>good for:</a:t>
            </a:r>
            <a:br>
              <a:rPr lang="en-US" sz="2000" b="1" dirty="0">
                <a:solidFill>
                  <a:srgbClr val="FAA619"/>
                </a:solidFill>
              </a:rPr>
            </a:br>
            <a:endParaRPr lang="en-US" sz="1900" b="1" dirty="0">
              <a:solidFill>
                <a:srgbClr val="FAA619"/>
              </a:solidFill>
            </a:endParaRPr>
          </a:p>
          <a:p>
            <a:pPr marL="342900" indent="-342900">
              <a:lnSpc>
                <a:spcPct val="100000"/>
              </a:lnSpc>
              <a:spcBef>
                <a:spcPts val="1200"/>
              </a:spcBef>
              <a:buClr>
                <a:srgbClr val="0098A2"/>
              </a:buClr>
              <a:buFont typeface="Arial" panose="020B0604020202020204" pitchFamily="34" charset="0"/>
              <a:buChar char="•"/>
            </a:pPr>
            <a:r>
              <a:rPr lang="en-US" sz="2000" dirty="0"/>
              <a:t>gathering quantitative data for group profile</a:t>
            </a:r>
          </a:p>
          <a:p>
            <a:pPr marL="342900" indent="-342900">
              <a:lnSpc>
                <a:spcPct val="100000"/>
              </a:lnSpc>
              <a:spcBef>
                <a:spcPts val="1200"/>
              </a:spcBef>
              <a:buClr>
                <a:srgbClr val="0098A2"/>
              </a:buClr>
              <a:buFont typeface="Arial" panose="020B0604020202020204" pitchFamily="34" charset="0"/>
              <a:buChar char="•"/>
            </a:pPr>
            <a:r>
              <a:rPr lang="en-US" sz="2000" dirty="0">
                <a:solidFill>
                  <a:srgbClr val="0098A2"/>
                </a:solidFill>
              </a:rPr>
              <a:t>helping understand the context in which people tell stories</a:t>
            </a:r>
          </a:p>
          <a:p>
            <a:pPr marL="342900" indent="-342900">
              <a:lnSpc>
                <a:spcPct val="100000"/>
              </a:lnSpc>
              <a:spcBef>
                <a:spcPts val="1200"/>
              </a:spcBef>
              <a:buClr>
                <a:srgbClr val="0098A2"/>
              </a:buClr>
              <a:buFont typeface="Arial" panose="020B0604020202020204" pitchFamily="34" charset="0"/>
              <a:buChar char="•"/>
            </a:pPr>
            <a:r>
              <a:rPr lang="en-US" sz="2000" dirty="0"/>
              <a:t>helping warm up the interviewee or giving them a breather (because they’re easier to answer)</a:t>
            </a:r>
          </a:p>
        </p:txBody>
      </p:sp>
      <p:sp>
        <p:nvSpPr>
          <p:cNvPr id="22" name="What is innovation?:"/>
          <p:cNvSpPr/>
          <p:nvPr/>
        </p:nvSpPr>
        <p:spPr>
          <a:xfrm>
            <a:off x="489200" y="670774"/>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Fieldwork Preparation</a:t>
            </a:r>
            <a:endParaRPr lang="en-US" dirty="0">
              <a:solidFill>
                <a:srgbClr val="000000"/>
              </a:solidFill>
            </a:endParaRPr>
          </a:p>
        </p:txBody>
      </p:sp>
      <p:sp>
        <p:nvSpPr>
          <p:cNvPr id="7" name="Take a moment to reflect on what defines design for you. Write down some keywords, thoughts, etc. Share them with the group.">
            <a:extLst>
              <a:ext uri="{FF2B5EF4-FFF2-40B4-BE49-F238E27FC236}">
                <a16:creationId xmlns:a16="http://schemas.microsoft.com/office/drawing/2014/main" id="{D37454D2-F0B9-3848-A31E-4A6DD63387E9}"/>
              </a:ext>
            </a:extLst>
          </p:cNvPr>
          <p:cNvSpPr txBox="1">
            <a:spLocks/>
          </p:cNvSpPr>
          <p:nvPr/>
        </p:nvSpPr>
        <p:spPr>
          <a:xfrm>
            <a:off x="5503102" y="1474075"/>
            <a:ext cx="3173539" cy="473180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Autofit/>
          </a:bodyPr>
          <a:lstStyle>
            <a:lvl1pPr marL="0" marR="0" indent="0" algn="l" defTabSz="914400" rtl="0" latinLnBrk="0">
              <a:lnSpc>
                <a:spcPct val="120000"/>
              </a:lnSpc>
              <a:spcBef>
                <a:spcPts val="0"/>
              </a:spcBef>
              <a:spcAft>
                <a:spcPts val="0"/>
              </a:spcAft>
              <a:buClrTx/>
              <a:buSzTx/>
              <a:buFontTx/>
              <a:buNone/>
              <a:tabLst/>
              <a:defRPr sz="2100" b="0" i="0" u="none" strike="noStrike" cap="none" spc="0" baseline="0">
                <a:ln>
                  <a:noFill/>
                </a:ln>
                <a:solidFill>
                  <a:srgbClr val="CCCCCC"/>
                </a:solidFill>
                <a:uFillTx/>
                <a:latin typeface="+mn-lt"/>
                <a:ea typeface="+mn-ea"/>
                <a:cs typeface="+mn-cs"/>
                <a:sym typeface="Helvetica"/>
              </a:defRPr>
            </a:lvl1pPr>
            <a:lvl2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2pPr>
            <a:lvl3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3pPr>
            <a:lvl4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4pPr>
            <a:lvl5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5pPr>
            <a:lvl6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6pPr>
            <a:lvl7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7pPr>
            <a:lvl8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8pPr>
            <a:lvl9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9pPr>
          </a:lstStyle>
          <a:p>
            <a:pPr>
              <a:lnSpc>
                <a:spcPct val="100000"/>
              </a:lnSpc>
              <a:spcBef>
                <a:spcPts val="1200"/>
              </a:spcBef>
              <a:buClr>
                <a:srgbClr val="0098A2"/>
              </a:buClr>
            </a:pPr>
            <a:r>
              <a:rPr lang="en-US" sz="2000" b="1" dirty="0">
                <a:solidFill>
                  <a:srgbClr val="FAA619"/>
                </a:solidFill>
              </a:rPr>
              <a:t>Open-ended</a:t>
            </a:r>
            <a:br>
              <a:rPr lang="en-US" sz="2000" b="1" dirty="0">
                <a:solidFill>
                  <a:srgbClr val="FAA619"/>
                </a:solidFill>
              </a:rPr>
            </a:br>
            <a:r>
              <a:rPr lang="en-US" sz="2000" b="1" dirty="0">
                <a:solidFill>
                  <a:srgbClr val="FAA619"/>
                </a:solidFill>
              </a:rPr>
              <a:t>questions are</a:t>
            </a:r>
            <a:br>
              <a:rPr lang="en-US" sz="2000" b="1" dirty="0">
                <a:solidFill>
                  <a:srgbClr val="FAA619"/>
                </a:solidFill>
              </a:rPr>
            </a:br>
            <a:r>
              <a:rPr lang="en-US" sz="2000" b="1" dirty="0">
                <a:solidFill>
                  <a:srgbClr val="FAA619"/>
                </a:solidFill>
              </a:rPr>
              <a:t>good for:</a:t>
            </a:r>
            <a:br>
              <a:rPr lang="en-US" sz="2000" b="1" dirty="0">
                <a:solidFill>
                  <a:srgbClr val="FAA619"/>
                </a:solidFill>
              </a:rPr>
            </a:br>
            <a:endParaRPr lang="en-US" sz="1900" b="1" dirty="0">
              <a:solidFill>
                <a:srgbClr val="FAA619"/>
              </a:solidFill>
            </a:endParaRPr>
          </a:p>
          <a:p>
            <a:pPr marL="342900" indent="-342900" hangingPunct="1">
              <a:lnSpc>
                <a:spcPct val="100000"/>
              </a:lnSpc>
              <a:spcBef>
                <a:spcPts val="1200"/>
              </a:spcBef>
              <a:buClr>
                <a:srgbClr val="0098A2"/>
              </a:buClr>
              <a:buFont typeface="Arial" panose="020B0604020202020204" pitchFamily="34" charset="0"/>
              <a:buChar char="•"/>
            </a:pPr>
            <a:r>
              <a:rPr lang="en-US" sz="2000" dirty="0"/>
              <a:t>uncovering people’s point of view</a:t>
            </a:r>
          </a:p>
          <a:p>
            <a:pPr marL="342900" indent="-342900" hangingPunct="1">
              <a:lnSpc>
                <a:spcPct val="100000"/>
              </a:lnSpc>
              <a:spcBef>
                <a:spcPts val="1200"/>
              </a:spcBef>
              <a:buClr>
                <a:srgbClr val="0098A2"/>
              </a:buClr>
              <a:buFont typeface="Arial" panose="020B0604020202020204" pitchFamily="34" charset="0"/>
              <a:buChar char="•"/>
            </a:pPr>
            <a:r>
              <a:rPr lang="en-US" sz="2000" dirty="0">
                <a:solidFill>
                  <a:srgbClr val="0098A2"/>
                </a:solidFill>
              </a:rPr>
              <a:t>revealing how people make sense of and </a:t>
            </a:r>
            <a:r>
              <a:rPr lang="en-US" sz="2000" spc="-20" dirty="0">
                <a:solidFill>
                  <a:srgbClr val="0098A2"/>
                </a:solidFill>
              </a:rPr>
              <a:t>explain their experience</a:t>
            </a:r>
          </a:p>
          <a:p>
            <a:pPr marL="342900" indent="-342900" hangingPunct="1">
              <a:lnSpc>
                <a:spcPct val="100000"/>
              </a:lnSpc>
              <a:spcBef>
                <a:spcPts val="1200"/>
              </a:spcBef>
              <a:buClr>
                <a:srgbClr val="0098A2"/>
              </a:buClr>
              <a:buFont typeface="Arial" panose="020B0604020202020204" pitchFamily="34" charset="0"/>
              <a:buChar char="•"/>
            </a:pPr>
            <a:r>
              <a:rPr lang="en-US" sz="2000" dirty="0"/>
              <a:t>uncovering key metaphors, ethical codes, and images that resonate most with people or groups</a:t>
            </a:r>
          </a:p>
        </p:txBody>
      </p:sp>
      <p:sp>
        <p:nvSpPr>
          <p:cNvPr id="8" name="Line">
            <a:extLst>
              <a:ext uri="{FF2B5EF4-FFF2-40B4-BE49-F238E27FC236}">
                <a16:creationId xmlns:a16="http://schemas.microsoft.com/office/drawing/2014/main" id="{D6999CBE-93E6-4340-A176-444389026528}"/>
              </a:ext>
            </a:extLst>
          </p:cNvPr>
          <p:cNvSpPr/>
          <p:nvPr/>
        </p:nvSpPr>
        <p:spPr>
          <a:xfrm rot="5400000" flipH="1">
            <a:off x="3912308" y="1353437"/>
            <a:ext cx="0" cy="2731091"/>
          </a:xfrm>
          <a:prstGeom prst="line">
            <a:avLst/>
          </a:prstGeom>
          <a:ln>
            <a:solidFill>
              <a:srgbClr val="CCEAEC"/>
            </a:solidFill>
          </a:ln>
        </p:spPr>
        <p:txBody>
          <a:bodyPr lIns="45719" rIns="45719"/>
          <a:lstStyle/>
          <a:p>
            <a:endParaRPr/>
          </a:p>
        </p:txBody>
      </p:sp>
      <p:sp>
        <p:nvSpPr>
          <p:cNvPr id="9" name="Line">
            <a:extLst>
              <a:ext uri="{FF2B5EF4-FFF2-40B4-BE49-F238E27FC236}">
                <a16:creationId xmlns:a16="http://schemas.microsoft.com/office/drawing/2014/main" id="{3FE5F9FF-B7D9-4E4C-85C9-18F19697E436}"/>
              </a:ext>
            </a:extLst>
          </p:cNvPr>
          <p:cNvSpPr/>
          <p:nvPr/>
        </p:nvSpPr>
        <p:spPr>
          <a:xfrm rot="5400000" flipH="1">
            <a:off x="6967592" y="1342808"/>
            <a:ext cx="0" cy="2731091"/>
          </a:xfrm>
          <a:prstGeom prst="line">
            <a:avLst/>
          </a:prstGeom>
          <a:ln>
            <a:solidFill>
              <a:srgbClr val="CCEAEC"/>
            </a:solidFill>
          </a:ln>
        </p:spPr>
        <p:txBody>
          <a:bodyPr lIns="45719" rIns="45719"/>
          <a:lstStyle/>
          <a:p>
            <a:endParaRPr/>
          </a:p>
        </p:txBody>
      </p:sp>
    </p:spTree>
    <p:extLst>
      <p:ext uri="{BB962C8B-B14F-4D97-AF65-F5344CB8AC3E}">
        <p14:creationId xmlns:p14="http://schemas.microsoft.com/office/powerpoint/2010/main" val="2025617907"/>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AE5DF16-4FDC-9347-9DB1-3EC335C83F9C}"/>
              </a:ext>
            </a:extLst>
          </p:cNvPr>
          <p:cNvGrpSpPr/>
          <p:nvPr/>
        </p:nvGrpSpPr>
        <p:grpSpPr>
          <a:xfrm>
            <a:off x="2487856" y="1985963"/>
            <a:ext cx="5374588" cy="3337151"/>
            <a:chOff x="2455198" y="1985963"/>
            <a:chExt cx="4660900" cy="2894013"/>
          </a:xfrm>
        </p:grpSpPr>
        <p:pic>
          <p:nvPicPr>
            <p:cNvPr id="541" name="pasted-image.pdf" descr="pasted-image.pdf"/>
            <p:cNvPicPr>
              <a:picLocks noChangeAspect="1"/>
            </p:cNvPicPr>
            <p:nvPr/>
          </p:nvPicPr>
          <p:blipFill>
            <a:blip r:embed="rId3"/>
            <a:stretch>
              <a:fillRect/>
            </a:stretch>
          </p:blipFill>
          <p:spPr>
            <a:xfrm>
              <a:off x="2720311" y="2070100"/>
              <a:ext cx="985839" cy="1250950"/>
            </a:xfrm>
            <a:prstGeom prst="rect">
              <a:avLst/>
            </a:prstGeom>
            <a:ln w="12700">
              <a:miter lim="400000"/>
            </a:ln>
          </p:spPr>
        </p:pic>
        <p:pic>
          <p:nvPicPr>
            <p:cNvPr id="542" name="pasted-image.pdf" descr="pasted-image.pdf"/>
            <p:cNvPicPr>
              <a:picLocks noChangeAspect="1"/>
            </p:cNvPicPr>
            <p:nvPr/>
          </p:nvPicPr>
          <p:blipFill>
            <a:blip r:embed="rId4"/>
            <a:stretch>
              <a:fillRect/>
            </a:stretch>
          </p:blipFill>
          <p:spPr>
            <a:xfrm>
              <a:off x="3914109" y="2163763"/>
              <a:ext cx="1184277" cy="893764"/>
            </a:xfrm>
            <a:prstGeom prst="rect">
              <a:avLst/>
            </a:prstGeom>
            <a:ln w="12700">
              <a:miter lim="400000"/>
            </a:ln>
          </p:spPr>
        </p:pic>
        <p:pic>
          <p:nvPicPr>
            <p:cNvPr id="543" name="pasted-image.pdf" descr="pasted-image.pdf"/>
            <p:cNvPicPr>
              <a:picLocks noChangeAspect="1"/>
            </p:cNvPicPr>
            <p:nvPr/>
          </p:nvPicPr>
          <p:blipFill>
            <a:blip r:embed="rId5"/>
            <a:stretch>
              <a:fillRect/>
            </a:stretch>
          </p:blipFill>
          <p:spPr>
            <a:xfrm>
              <a:off x="5377784" y="1985963"/>
              <a:ext cx="704852" cy="1249364"/>
            </a:xfrm>
            <a:prstGeom prst="rect">
              <a:avLst/>
            </a:prstGeom>
            <a:ln w="12700">
              <a:miter lim="400000"/>
            </a:ln>
          </p:spPr>
        </p:pic>
        <p:pic>
          <p:nvPicPr>
            <p:cNvPr id="544" name="pasted-image.pdf" descr="pasted-image.pdf"/>
            <p:cNvPicPr>
              <a:picLocks noChangeAspect="1"/>
            </p:cNvPicPr>
            <p:nvPr/>
          </p:nvPicPr>
          <p:blipFill>
            <a:blip r:embed="rId6"/>
            <a:stretch>
              <a:fillRect/>
            </a:stretch>
          </p:blipFill>
          <p:spPr>
            <a:xfrm>
              <a:off x="2455198" y="3665537"/>
              <a:ext cx="1371601" cy="1160464"/>
            </a:xfrm>
            <a:prstGeom prst="rect">
              <a:avLst/>
            </a:prstGeom>
            <a:ln w="12700">
              <a:miter lim="400000"/>
            </a:ln>
          </p:spPr>
        </p:pic>
        <p:pic>
          <p:nvPicPr>
            <p:cNvPr id="545" name="pasted-image.pdf" descr="pasted-image.pdf"/>
            <p:cNvPicPr>
              <a:picLocks noChangeAspect="1"/>
            </p:cNvPicPr>
            <p:nvPr/>
          </p:nvPicPr>
          <p:blipFill>
            <a:blip r:embed="rId7"/>
            <a:stretch>
              <a:fillRect/>
            </a:stretch>
          </p:blipFill>
          <p:spPr>
            <a:xfrm>
              <a:off x="5815934" y="3630612"/>
              <a:ext cx="1296989" cy="1249364"/>
            </a:xfrm>
            <a:prstGeom prst="rect">
              <a:avLst/>
            </a:prstGeom>
            <a:ln w="12700">
              <a:miter lim="400000"/>
            </a:ln>
          </p:spPr>
        </p:pic>
        <p:pic>
          <p:nvPicPr>
            <p:cNvPr id="546" name="pasted-image.pdf" descr="pasted-image.pdf"/>
            <p:cNvPicPr>
              <a:picLocks noChangeAspect="1"/>
            </p:cNvPicPr>
            <p:nvPr/>
          </p:nvPicPr>
          <p:blipFill>
            <a:blip r:embed="rId8"/>
            <a:stretch>
              <a:fillRect/>
            </a:stretch>
          </p:blipFill>
          <p:spPr>
            <a:xfrm>
              <a:off x="4155409" y="3621087"/>
              <a:ext cx="1250952" cy="1249364"/>
            </a:xfrm>
            <a:prstGeom prst="rect">
              <a:avLst/>
            </a:prstGeom>
            <a:ln w="12700">
              <a:miter lim="400000"/>
            </a:ln>
          </p:spPr>
        </p:pic>
        <p:pic>
          <p:nvPicPr>
            <p:cNvPr id="547" name="pasted-image.pdf" descr="pasted-image.pdf"/>
            <p:cNvPicPr>
              <a:picLocks noChangeAspect="1"/>
            </p:cNvPicPr>
            <p:nvPr/>
          </p:nvPicPr>
          <p:blipFill>
            <a:blip r:embed="rId9"/>
            <a:stretch>
              <a:fillRect/>
            </a:stretch>
          </p:blipFill>
          <p:spPr>
            <a:xfrm>
              <a:off x="6376322" y="1985963"/>
              <a:ext cx="739776" cy="1249364"/>
            </a:xfrm>
            <a:prstGeom prst="rect">
              <a:avLst/>
            </a:prstGeom>
            <a:ln w="12700">
              <a:miter lim="400000"/>
            </a:ln>
          </p:spPr>
        </p:pic>
      </p:grpSp>
      <p:sp>
        <p:nvSpPr>
          <p:cNvPr id="550" name="Line"/>
          <p:cNvSpPr/>
          <p:nvPr/>
        </p:nvSpPr>
        <p:spPr>
          <a:xfrm flipH="1">
            <a:off x="2264849" y="788171"/>
            <a:ext cx="1" cy="5417707"/>
          </a:xfrm>
          <a:prstGeom prst="line">
            <a:avLst/>
          </a:prstGeom>
          <a:ln>
            <a:solidFill>
              <a:srgbClr val="CCEAEC"/>
            </a:solidFill>
            <a:bevel/>
          </a:ln>
        </p:spPr>
        <p:txBody>
          <a:bodyPr lIns="45718" tIns="45718" rIns="45718" bIns="45718"/>
          <a:lstStyle/>
          <a:p>
            <a:pPr>
              <a:defRPr>
                <a:solidFill>
                  <a:srgbClr val="FFFFFF"/>
                </a:solidFill>
              </a:defRPr>
            </a:pPr>
            <a:endParaRPr/>
          </a:p>
        </p:txBody>
      </p:sp>
      <p:sp>
        <p:nvSpPr>
          <p:cNvPr id="15" name="What is design?">
            <a:extLst>
              <a:ext uri="{FF2B5EF4-FFF2-40B4-BE49-F238E27FC236}">
                <a16:creationId xmlns:a16="http://schemas.microsoft.com/office/drawing/2014/main" id="{14341766-7C8B-0545-B2C9-844123511BC2}"/>
              </a:ext>
            </a:extLst>
          </p:cNvPr>
          <p:cNvSpPr>
            <a:spLocks noGrp="1"/>
          </p:cNvSpPr>
          <p:nvPr>
            <p:ph type="title"/>
          </p:nvPr>
        </p:nvSpPr>
        <p:spPr>
          <a:xfrm>
            <a:off x="2455199" y="593375"/>
            <a:ext cx="6377102" cy="763501"/>
          </a:xfrm>
          <a:prstGeom prst="rect">
            <a:avLst/>
          </a:prstGeom>
        </p:spPr>
        <p:txBody>
          <a:bodyPr/>
          <a:lstStyle>
            <a:lvl1pPr>
              <a:defRPr sz="3600" b="1">
                <a:latin typeface="+mn-lt"/>
                <a:ea typeface="+mn-ea"/>
                <a:cs typeface="+mn-cs"/>
                <a:sym typeface="Helvetica"/>
              </a:defRPr>
            </a:lvl1pPr>
          </a:lstStyle>
          <a:p>
            <a:r>
              <a:rPr lang="en-US" dirty="0"/>
              <a:t>Research Tools</a:t>
            </a:r>
            <a:endParaRPr dirty="0"/>
          </a:p>
        </p:txBody>
      </p:sp>
      <p:sp>
        <p:nvSpPr>
          <p:cNvPr id="13" name="What is innovation?:">
            <a:extLst>
              <a:ext uri="{FF2B5EF4-FFF2-40B4-BE49-F238E27FC236}">
                <a16:creationId xmlns:a16="http://schemas.microsoft.com/office/drawing/2014/main" id="{90802C09-8DDA-9B45-A717-4E78AF90DCF7}"/>
              </a:ext>
            </a:extLst>
          </p:cNvPr>
          <p:cNvSpPr/>
          <p:nvPr/>
        </p:nvSpPr>
        <p:spPr>
          <a:xfrm>
            <a:off x="489200" y="670774"/>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Fieldwork Preparation</a:t>
            </a:r>
            <a:endParaRPr lang="en-US" dirty="0">
              <a:solidFill>
                <a:srgbClr val="000000"/>
              </a:solidFill>
            </a:endParaRPr>
          </a:p>
        </p:txBody>
      </p:sp>
    </p:spTree>
    <p:extLst>
      <p:ext uri="{BB962C8B-B14F-4D97-AF65-F5344CB8AC3E}">
        <p14:creationId xmlns:p14="http://schemas.microsoft.com/office/powerpoint/2010/main" val="2645769999"/>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sp>
        <p:nvSpPr>
          <p:cNvPr id="550" name="Line"/>
          <p:cNvSpPr/>
          <p:nvPr/>
        </p:nvSpPr>
        <p:spPr>
          <a:xfrm flipH="1">
            <a:off x="2264849" y="788171"/>
            <a:ext cx="1" cy="5417707"/>
          </a:xfrm>
          <a:prstGeom prst="line">
            <a:avLst/>
          </a:prstGeom>
          <a:ln>
            <a:solidFill>
              <a:srgbClr val="CCEAEC"/>
            </a:solidFill>
            <a:bevel/>
          </a:ln>
        </p:spPr>
        <p:txBody>
          <a:bodyPr lIns="45718" tIns="45718" rIns="45718" bIns="45718"/>
          <a:lstStyle/>
          <a:p>
            <a:pPr>
              <a:defRPr>
                <a:solidFill>
                  <a:srgbClr val="FFFFFF"/>
                </a:solidFill>
              </a:defRPr>
            </a:pPr>
            <a:endParaRPr/>
          </a:p>
        </p:txBody>
      </p:sp>
      <p:sp>
        <p:nvSpPr>
          <p:cNvPr id="15" name="What is design?">
            <a:extLst>
              <a:ext uri="{FF2B5EF4-FFF2-40B4-BE49-F238E27FC236}">
                <a16:creationId xmlns:a16="http://schemas.microsoft.com/office/drawing/2014/main" id="{14341766-7C8B-0545-B2C9-844123511BC2}"/>
              </a:ext>
            </a:extLst>
          </p:cNvPr>
          <p:cNvSpPr>
            <a:spLocks noGrp="1"/>
          </p:cNvSpPr>
          <p:nvPr>
            <p:ph type="title"/>
          </p:nvPr>
        </p:nvSpPr>
        <p:spPr>
          <a:xfrm>
            <a:off x="2455199" y="593375"/>
            <a:ext cx="6377102" cy="763501"/>
          </a:xfrm>
          <a:prstGeom prst="rect">
            <a:avLst/>
          </a:prstGeom>
        </p:spPr>
        <p:txBody>
          <a:bodyPr/>
          <a:lstStyle>
            <a:lvl1pPr>
              <a:defRPr sz="3600" b="1">
                <a:latin typeface="+mn-lt"/>
                <a:ea typeface="+mn-ea"/>
                <a:cs typeface="+mn-cs"/>
                <a:sym typeface="Helvetica"/>
              </a:defRPr>
            </a:lvl1pPr>
          </a:lstStyle>
          <a:p>
            <a:r>
              <a:rPr lang="en-US" dirty="0"/>
              <a:t>Data Collection</a:t>
            </a:r>
            <a:endParaRPr dirty="0"/>
          </a:p>
        </p:txBody>
      </p:sp>
      <p:grpSp>
        <p:nvGrpSpPr>
          <p:cNvPr id="521" name="Group 520">
            <a:extLst>
              <a:ext uri="{FF2B5EF4-FFF2-40B4-BE49-F238E27FC236}">
                <a16:creationId xmlns:a16="http://schemas.microsoft.com/office/drawing/2014/main" id="{BA89EBD1-C4F8-C747-B96B-54AC2FB98985}"/>
              </a:ext>
            </a:extLst>
          </p:cNvPr>
          <p:cNvGrpSpPr/>
          <p:nvPr/>
        </p:nvGrpSpPr>
        <p:grpSpPr>
          <a:xfrm>
            <a:off x="2622494" y="2038461"/>
            <a:ext cx="5226156" cy="3521092"/>
            <a:chOff x="2622494" y="1910444"/>
            <a:chExt cx="5460350" cy="3678879"/>
          </a:xfrm>
        </p:grpSpPr>
        <p:grpSp>
          <p:nvGrpSpPr>
            <p:cNvPr id="520" name="Group 519">
              <a:extLst>
                <a:ext uri="{FF2B5EF4-FFF2-40B4-BE49-F238E27FC236}">
                  <a16:creationId xmlns:a16="http://schemas.microsoft.com/office/drawing/2014/main" id="{D7720B8B-ECA9-DD43-9EFB-B7F7B97143C3}"/>
                </a:ext>
              </a:extLst>
            </p:cNvPr>
            <p:cNvGrpSpPr/>
            <p:nvPr/>
          </p:nvGrpSpPr>
          <p:grpSpPr>
            <a:xfrm>
              <a:off x="2622494" y="1910444"/>
              <a:ext cx="991693" cy="3390891"/>
              <a:chOff x="2622494" y="1910444"/>
              <a:chExt cx="991693" cy="3390891"/>
            </a:xfrm>
          </p:grpSpPr>
          <p:pic>
            <p:nvPicPr>
              <p:cNvPr id="17" name="image12.png" descr="image12.png">
                <a:extLst>
                  <a:ext uri="{FF2B5EF4-FFF2-40B4-BE49-F238E27FC236}">
                    <a16:creationId xmlns:a16="http://schemas.microsoft.com/office/drawing/2014/main" id="{F0A18135-2878-374C-8E34-857548BCBBA7}"/>
                  </a:ext>
                </a:extLst>
              </p:cNvPr>
              <p:cNvPicPr>
                <a:picLocks noChangeAspect="1"/>
              </p:cNvPicPr>
              <p:nvPr/>
            </p:nvPicPr>
            <p:blipFill>
              <a:blip r:embed="rId3">
                <a:duotone>
                  <a:schemeClr val="accent4">
                    <a:shade val="45000"/>
                    <a:satMod val="135000"/>
                  </a:schemeClr>
                  <a:prstClr val="white"/>
                </a:duotone>
              </a:blip>
              <a:stretch>
                <a:fillRect/>
              </a:stretch>
            </p:blipFill>
            <p:spPr>
              <a:xfrm>
                <a:off x="2622494" y="4523326"/>
                <a:ext cx="991693" cy="778009"/>
              </a:xfrm>
              <a:prstGeom prst="rect">
                <a:avLst/>
              </a:prstGeom>
              <a:ln w="12700">
                <a:miter lim="400000"/>
              </a:ln>
            </p:spPr>
          </p:pic>
          <p:pic>
            <p:nvPicPr>
              <p:cNvPr id="18" name="image13.png" descr="image13.png">
                <a:extLst>
                  <a:ext uri="{FF2B5EF4-FFF2-40B4-BE49-F238E27FC236}">
                    <a16:creationId xmlns:a16="http://schemas.microsoft.com/office/drawing/2014/main" id="{74DE6439-B8FA-CB48-AFC7-BB50E6743656}"/>
                  </a:ext>
                </a:extLst>
              </p:cNvPr>
              <p:cNvPicPr>
                <a:picLocks noChangeAspect="1"/>
              </p:cNvPicPr>
              <p:nvPr/>
            </p:nvPicPr>
            <p:blipFill>
              <a:blip r:embed="rId4">
                <a:duotone>
                  <a:schemeClr val="accent4">
                    <a:shade val="45000"/>
                    <a:satMod val="135000"/>
                  </a:schemeClr>
                  <a:prstClr val="white"/>
                </a:duotone>
              </a:blip>
              <a:stretch>
                <a:fillRect/>
              </a:stretch>
            </p:blipFill>
            <p:spPr>
              <a:xfrm>
                <a:off x="2623319" y="3176871"/>
                <a:ext cx="990042" cy="915791"/>
              </a:xfrm>
              <a:prstGeom prst="rect">
                <a:avLst/>
              </a:prstGeom>
              <a:ln w="12700">
                <a:miter lim="400000"/>
              </a:ln>
            </p:spPr>
          </p:pic>
          <p:pic>
            <p:nvPicPr>
              <p:cNvPr id="36" name="image16.png" descr="image16.png">
                <a:extLst>
                  <a:ext uri="{FF2B5EF4-FFF2-40B4-BE49-F238E27FC236}">
                    <a16:creationId xmlns:a16="http://schemas.microsoft.com/office/drawing/2014/main" id="{4AB6F156-FA54-454B-98E9-5CC30BBDBE88}"/>
                  </a:ext>
                </a:extLst>
              </p:cNvPr>
              <p:cNvPicPr>
                <a:picLocks noChangeAspect="1"/>
              </p:cNvPicPr>
              <p:nvPr/>
            </p:nvPicPr>
            <p:blipFill>
              <a:blip r:embed="rId5">
                <a:duotone>
                  <a:schemeClr val="accent4">
                    <a:shade val="45000"/>
                    <a:satMod val="135000"/>
                  </a:schemeClr>
                  <a:prstClr val="white"/>
                </a:duotone>
              </a:blip>
              <a:stretch>
                <a:fillRect/>
              </a:stretch>
            </p:blipFill>
            <p:spPr>
              <a:xfrm>
                <a:off x="2737586" y="1910444"/>
                <a:ext cx="761509" cy="989219"/>
              </a:xfrm>
              <a:prstGeom prst="rect">
                <a:avLst/>
              </a:prstGeom>
              <a:ln w="12700" cap="flat">
                <a:noFill/>
                <a:miter lim="400000"/>
              </a:ln>
              <a:effectLst/>
            </p:spPr>
          </p:pic>
        </p:grpSp>
        <p:grpSp>
          <p:nvGrpSpPr>
            <p:cNvPr id="8" name="Group 7">
              <a:extLst>
                <a:ext uri="{FF2B5EF4-FFF2-40B4-BE49-F238E27FC236}">
                  <a16:creationId xmlns:a16="http://schemas.microsoft.com/office/drawing/2014/main" id="{C4981055-E2FB-EE4C-85AF-75A7FF6025A0}"/>
                </a:ext>
              </a:extLst>
            </p:cNvPr>
            <p:cNvGrpSpPr/>
            <p:nvPr/>
          </p:nvGrpSpPr>
          <p:grpSpPr>
            <a:xfrm>
              <a:off x="3921164" y="2412891"/>
              <a:ext cx="630330" cy="2487046"/>
              <a:chOff x="3866179" y="2412891"/>
              <a:chExt cx="630330" cy="2487046"/>
            </a:xfrm>
          </p:grpSpPr>
          <p:cxnSp>
            <p:nvCxnSpPr>
              <p:cNvPr id="6" name="Straight Arrow Connector 5">
                <a:extLst>
                  <a:ext uri="{FF2B5EF4-FFF2-40B4-BE49-F238E27FC236}">
                    <a16:creationId xmlns:a16="http://schemas.microsoft.com/office/drawing/2014/main" id="{A826B0C0-EC6B-544C-8D17-6C0C107B4496}"/>
                  </a:ext>
                </a:extLst>
              </p:cNvPr>
              <p:cNvCxnSpPr/>
              <p:nvPr/>
            </p:nvCxnSpPr>
            <p:spPr>
              <a:xfrm>
                <a:off x="3866179" y="2412891"/>
                <a:ext cx="630330" cy="0"/>
              </a:xfrm>
              <a:prstGeom prst="straightConnector1">
                <a:avLst/>
              </a:prstGeom>
              <a:noFill/>
              <a:ln w="38100" cap="flat">
                <a:solidFill>
                  <a:srgbClr val="FAA619"/>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2" name="Straight Arrow Connector 51">
                <a:extLst>
                  <a:ext uri="{FF2B5EF4-FFF2-40B4-BE49-F238E27FC236}">
                    <a16:creationId xmlns:a16="http://schemas.microsoft.com/office/drawing/2014/main" id="{FCC98A8E-C239-EE46-A7E2-889ECC771C93}"/>
                  </a:ext>
                </a:extLst>
              </p:cNvPr>
              <p:cNvCxnSpPr/>
              <p:nvPr/>
            </p:nvCxnSpPr>
            <p:spPr>
              <a:xfrm>
                <a:off x="3866179" y="3656414"/>
                <a:ext cx="630330" cy="0"/>
              </a:xfrm>
              <a:prstGeom prst="straightConnector1">
                <a:avLst/>
              </a:prstGeom>
              <a:noFill/>
              <a:ln w="38100" cap="flat">
                <a:solidFill>
                  <a:srgbClr val="FAA619"/>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3" name="Straight Arrow Connector 52">
                <a:extLst>
                  <a:ext uri="{FF2B5EF4-FFF2-40B4-BE49-F238E27FC236}">
                    <a16:creationId xmlns:a16="http://schemas.microsoft.com/office/drawing/2014/main" id="{9A73F422-02DC-FD44-952E-63BB1ADF528C}"/>
                  </a:ext>
                </a:extLst>
              </p:cNvPr>
              <p:cNvCxnSpPr/>
              <p:nvPr/>
            </p:nvCxnSpPr>
            <p:spPr>
              <a:xfrm>
                <a:off x="3866179" y="4899937"/>
                <a:ext cx="630330" cy="0"/>
              </a:xfrm>
              <a:prstGeom prst="straightConnector1">
                <a:avLst/>
              </a:prstGeom>
              <a:noFill/>
              <a:ln w="38100" cap="flat">
                <a:solidFill>
                  <a:srgbClr val="FAA619"/>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grpSp>
          <p:nvGrpSpPr>
            <p:cNvPr id="7" name="Group 6">
              <a:extLst>
                <a:ext uri="{FF2B5EF4-FFF2-40B4-BE49-F238E27FC236}">
                  <a16:creationId xmlns:a16="http://schemas.microsoft.com/office/drawing/2014/main" id="{DD70A588-2D55-1149-9D79-2260B26D97C9}"/>
                </a:ext>
              </a:extLst>
            </p:cNvPr>
            <p:cNvGrpSpPr/>
            <p:nvPr/>
          </p:nvGrpSpPr>
          <p:grpSpPr>
            <a:xfrm>
              <a:off x="6155491" y="2412891"/>
              <a:ext cx="630330" cy="2487046"/>
              <a:chOff x="6203639" y="2437667"/>
              <a:chExt cx="630330" cy="2487046"/>
            </a:xfrm>
          </p:grpSpPr>
          <p:cxnSp>
            <p:nvCxnSpPr>
              <p:cNvPr id="54" name="Straight Arrow Connector 53">
                <a:extLst>
                  <a:ext uri="{FF2B5EF4-FFF2-40B4-BE49-F238E27FC236}">
                    <a16:creationId xmlns:a16="http://schemas.microsoft.com/office/drawing/2014/main" id="{722D4E97-39AB-E947-955F-8FEA168D7DA1}"/>
                  </a:ext>
                </a:extLst>
              </p:cNvPr>
              <p:cNvCxnSpPr/>
              <p:nvPr/>
            </p:nvCxnSpPr>
            <p:spPr>
              <a:xfrm>
                <a:off x="6203639" y="2437667"/>
                <a:ext cx="630330" cy="0"/>
              </a:xfrm>
              <a:prstGeom prst="straightConnector1">
                <a:avLst/>
              </a:prstGeom>
              <a:noFill/>
              <a:ln w="38100" cap="flat">
                <a:solidFill>
                  <a:srgbClr val="FAA619"/>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3CE05279-8349-6B42-BBBC-2247CEAF4CD1}"/>
                  </a:ext>
                </a:extLst>
              </p:cNvPr>
              <p:cNvCxnSpPr/>
              <p:nvPr/>
            </p:nvCxnSpPr>
            <p:spPr>
              <a:xfrm>
                <a:off x="6203639" y="3681190"/>
                <a:ext cx="630330" cy="0"/>
              </a:xfrm>
              <a:prstGeom prst="straightConnector1">
                <a:avLst/>
              </a:prstGeom>
              <a:noFill/>
              <a:ln w="38100" cap="flat">
                <a:solidFill>
                  <a:srgbClr val="FAA619"/>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054D5F4B-A9DF-414B-A437-E9D66864CFDE}"/>
                  </a:ext>
                </a:extLst>
              </p:cNvPr>
              <p:cNvCxnSpPr/>
              <p:nvPr/>
            </p:nvCxnSpPr>
            <p:spPr>
              <a:xfrm>
                <a:off x="6203639" y="4924713"/>
                <a:ext cx="630330" cy="0"/>
              </a:xfrm>
              <a:prstGeom prst="straightConnector1">
                <a:avLst/>
              </a:prstGeom>
              <a:noFill/>
              <a:ln w="38100" cap="flat">
                <a:solidFill>
                  <a:srgbClr val="FAA619"/>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grpSp>
          <p:nvGrpSpPr>
            <p:cNvPr id="519" name="Group 518">
              <a:extLst>
                <a:ext uri="{FF2B5EF4-FFF2-40B4-BE49-F238E27FC236}">
                  <a16:creationId xmlns:a16="http://schemas.microsoft.com/office/drawing/2014/main" id="{4EDA5797-F29C-F345-BE40-41BD3203D1CD}"/>
                </a:ext>
              </a:extLst>
            </p:cNvPr>
            <p:cNvGrpSpPr/>
            <p:nvPr/>
          </p:nvGrpSpPr>
          <p:grpSpPr>
            <a:xfrm>
              <a:off x="4858471" y="1910444"/>
              <a:ext cx="990043" cy="3366141"/>
              <a:chOff x="4776249" y="1910444"/>
              <a:chExt cx="990043" cy="3366141"/>
            </a:xfrm>
          </p:grpSpPr>
          <p:pic>
            <p:nvPicPr>
              <p:cNvPr id="19" name="image14.png" descr="image14.png">
                <a:extLst>
                  <a:ext uri="{FF2B5EF4-FFF2-40B4-BE49-F238E27FC236}">
                    <a16:creationId xmlns:a16="http://schemas.microsoft.com/office/drawing/2014/main" id="{26BF24DD-6E7C-6743-ACDA-FB5ADA1607C7}"/>
                  </a:ext>
                </a:extLst>
              </p:cNvPr>
              <p:cNvPicPr>
                <a:picLocks noChangeAspect="1"/>
              </p:cNvPicPr>
              <p:nvPr/>
            </p:nvPicPr>
            <p:blipFill>
              <a:blip r:embed="rId6">
                <a:duotone>
                  <a:schemeClr val="accent4">
                    <a:shade val="45000"/>
                    <a:satMod val="135000"/>
                  </a:schemeClr>
                  <a:prstClr val="white"/>
                </a:duotone>
              </a:blip>
              <a:stretch>
                <a:fillRect/>
              </a:stretch>
            </p:blipFill>
            <p:spPr>
              <a:xfrm>
                <a:off x="4776249" y="3354252"/>
                <a:ext cx="990043" cy="565976"/>
              </a:xfrm>
              <a:prstGeom prst="rect">
                <a:avLst/>
              </a:prstGeom>
              <a:ln w="12700">
                <a:miter lim="400000"/>
              </a:ln>
            </p:spPr>
          </p:pic>
          <p:pic>
            <p:nvPicPr>
              <p:cNvPr id="20" name="image15.png" descr="image15.png">
                <a:extLst>
                  <a:ext uri="{FF2B5EF4-FFF2-40B4-BE49-F238E27FC236}">
                    <a16:creationId xmlns:a16="http://schemas.microsoft.com/office/drawing/2014/main" id="{EFE7690D-C531-7648-B054-2A24BACFFF61}"/>
                  </a:ext>
                </a:extLst>
              </p:cNvPr>
              <p:cNvPicPr>
                <a:picLocks noChangeAspect="1"/>
              </p:cNvPicPr>
              <p:nvPr/>
            </p:nvPicPr>
            <p:blipFill>
              <a:blip r:embed="rId7">
                <a:duotone>
                  <a:schemeClr val="accent4">
                    <a:shade val="45000"/>
                    <a:satMod val="135000"/>
                  </a:schemeClr>
                  <a:prstClr val="white"/>
                </a:duotone>
              </a:blip>
              <a:stretch>
                <a:fillRect/>
              </a:stretch>
            </p:blipFill>
            <p:spPr>
              <a:xfrm>
                <a:off x="4776249" y="4523326"/>
                <a:ext cx="990043" cy="753259"/>
              </a:xfrm>
              <a:prstGeom prst="rect">
                <a:avLst/>
              </a:prstGeom>
              <a:ln w="12700">
                <a:miter lim="400000"/>
              </a:ln>
            </p:spPr>
          </p:pic>
          <p:grpSp>
            <p:nvGrpSpPr>
              <p:cNvPr id="12" name="Group 11">
                <a:extLst>
                  <a:ext uri="{FF2B5EF4-FFF2-40B4-BE49-F238E27FC236}">
                    <a16:creationId xmlns:a16="http://schemas.microsoft.com/office/drawing/2014/main" id="{B574A6C2-419C-9D42-A38A-B27722C67A09}"/>
                  </a:ext>
                </a:extLst>
              </p:cNvPr>
              <p:cNvGrpSpPr/>
              <p:nvPr/>
            </p:nvGrpSpPr>
            <p:grpSpPr>
              <a:xfrm>
                <a:off x="4890516" y="1910444"/>
                <a:ext cx="761509" cy="989219"/>
                <a:chOff x="4963942" y="1910444"/>
                <a:chExt cx="761509" cy="989219"/>
              </a:xfrm>
            </p:grpSpPr>
            <p:pic>
              <p:nvPicPr>
                <p:cNvPr id="35" name="image16.png" descr="image16.png">
                  <a:extLst>
                    <a:ext uri="{FF2B5EF4-FFF2-40B4-BE49-F238E27FC236}">
                      <a16:creationId xmlns:a16="http://schemas.microsoft.com/office/drawing/2014/main" id="{7763565D-1D46-FD41-9AE0-65356A841B8F}"/>
                    </a:ext>
                  </a:extLst>
                </p:cNvPr>
                <p:cNvPicPr>
                  <a:picLocks noChangeAspect="1"/>
                </p:cNvPicPr>
                <p:nvPr/>
              </p:nvPicPr>
              <p:blipFill>
                <a:blip r:embed="rId5">
                  <a:duotone>
                    <a:schemeClr val="accent4">
                      <a:shade val="45000"/>
                      <a:satMod val="135000"/>
                    </a:schemeClr>
                    <a:prstClr val="white"/>
                  </a:duotone>
                </a:blip>
                <a:stretch>
                  <a:fillRect/>
                </a:stretch>
              </p:blipFill>
              <p:spPr>
                <a:xfrm>
                  <a:off x="4963942" y="1910444"/>
                  <a:ext cx="761509" cy="989219"/>
                </a:xfrm>
                <a:prstGeom prst="rect">
                  <a:avLst/>
                </a:prstGeom>
                <a:ln w="12700" cap="flat">
                  <a:noFill/>
                  <a:miter lim="400000"/>
                </a:ln>
                <a:effectLst/>
              </p:spPr>
            </p:pic>
            <p:sp>
              <p:nvSpPr>
                <p:cNvPr id="59" name="Shape 1036">
                  <a:extLst>
                    <a:ext uri="{FF2B5EF4-FFF2-40B4-BE49-F238E27FC236}">
                      <a16:creationId xmlns:a16="http://schemas.microsoft.com/office/drawing/2014/main" id="{1BF6D1EF-42D9-DC4C-AC90-826168D7755B}"/>
                    </a:ext>
                  </a:extLst>
                </p:cNvPr>
                <p:cNvSpPr/>
                <p:nvPr/>
              </p:nvSpPr>
              <p:spPr>
                <a:xfrm>
                  <a:off x="5022851" y="2248047"/>
                  <a:ext cx="637722" cy="286283"/>
                </a:xfrm>
                <a:prstGeom prst="ellipse">
                  <a:avLst/>
                </a:prstGeom>
                <a:noFill/>
                <a:ln w="76200" cap="flat">
                  <a:solidFill>
                    <a:srgbClr val="0098A2"/>
                  </a:solidFill>
                  <a:prstDash val="solid"/>
                  <a:miter lim="0"/>
                </a:ln>
                <a:effectLst/>
              </p:spPr>
              <p:txBody>
                <a:bodyPr wrap="square" lIns="45718" tIns="45718" rIns="45718" bIns="45718" numCol="1" anchor="ctr">
                  <a:noAutofit/>
                </a:bodyPr>
                <a:lstStyle/>
                <a:p>
                  <a:pPr algn="ctr" defTabSz="408519">
                    <a:defRPr sz="2500">
                      <a:solidFill>
                        <a:srgbClr val="000000"/>
                      </a:solidFill>
                    </a:defRPr>
                  </a:pPr>
                  <a:endParaRPr/>
                </a:p>
              </p:txBody>
            </p:sp>
          </p:grpSp>
        </p:grpSp>
        <p:grpSp>
          <p:nvGrpSpPr>
            <p:cNvPr id="518" name="Group 517">
              <a:extLst>
                <a:ext uri="{FF2B5EF4-FFF2-40B4-BE49-F238E27FC236}">
                  <a16:creationId xmlns:a16="http://schemas.microsoft.com/office/drawing/2014/main" id="{90FA59C8-971B-2946-922B-7B29EDDABDD5}"/>
                </a:ext>
              </a:extLst>
            </p:cNvPr>
            <p:cNvGrpSpPr/>
            <p:nvPr/>
          </p:nvGrpSpPr>
          <p:grpSpPr>
            <a:xfrm>
              <a:off x="7092799" y="1941101"/>
              <a:ext cx="990045" cy="3648222"/>
              <a:chOff x="7092799" y="1941101"/>
              <a:chExt cx="990045" cy="3648222"/>
            </a:xfrm>
          </p:grpSpPr>
          <p:grpSp>
            <p:nvGrpSpPr>
              <p:cNvPr id="516" name="Group 515">
                <a:extLst>
                  <a:ext uri="{FF2B5EF4-FFF2-40B4-BE49-F238E27FC236}">
                    <a16:creationId xmlns:a16="http://schemas.microsoft.com/office/drawing/2014/main" id="{5F954743-ABE9-5446-BD8A-69FD80964E80}"/>
                  </a:ext>
                </a:extLst>
              </p:cNvPr>
              <p:cNvGrpSpPr/>
              <p:nvPr/>
            </p:nvGrpSpPr>
            <p:grpSpPr>
              <a:xfrm>
                <a:off x="7092799" y="4523323"/>
                <a:ext cx="990045" cy="1066000"/>
                <a:chOff x="7255886" y="4523323"/>
                <a:chExt cx="990045" cy="1066000"/>
              </a:xfrm>
            </p:grpSpPr>
            <p:pic>
              <p:nvPicPr>
                <p:cNvPr id="22" name="image15.png" descr="image15.png">
                  <a:extLst>
                    <a:ext uri="{FF2B5EF4-FFF2-40B4-BE49-F238E27FC236}">
                      <a16:creationId xmlns:a16="http://schemas.microsoft.com/office/drawing/2014/main" id="{3679629A-8BD9-5142-A81C-06E69824D5CF}"/>
                    </a:ext>
                  </a:extLst>
                </p:cNvPr>
                <p:cNvPicPr>
                  <a:picLocks noChangeAspect="1"/>
                </p:cNvPicPr>
                <p:nvPr/>
              </p:nvPicPr>
              <p:blipFill>
                <a:blip r:embed="rId7">
                  <a:duotone>
                    <a:schemeClr val="accent4">
                      <a:shade val="45000"/>
                      <a:satMod val="135000"/>
                    </a:schemeClr>
                    <a:prstClr val="white"/>
                  </a:duotone>
                </a:blip>
                <a:stretch>
                  <a:fillRect/>
                </a:stretch>
              </p:blipFill>
              <p:spPr>
                <a:xfrm>
                  <a:off x="7255886" y="4523323"/>
                  <a:ext cx="990045" cy="753262"/>
                </a:xfrm>
                <a:prstGeom prst="rect">
                  <a:avLst/>
                </a:prstGeom>
                <a:ln w="12700" cap="flat">
                  <a:noFill/>
                  <a:miter lim="400000"/>
                </a:ln>
                <a:effectLst/>
              </p:spPr>
            </p:pic>
            <p:sp>
              <p:nvSpPr>
                <p:cNvPr id="23" name="Shape 1036">
                  <a:extLst>
                    <a:ext uri="{FF2B5EF4-FFF2-40B4-BE49-F238E27FC236}">
                      <a16:creationId xmlns:a16="http://schemas.microsoft.com/office/drawing/2014/main" id="{D4A4257E-531E-204D-B37E-CD0205F7153A}"/>
                    </a:ext>
                  </a:extLst>
                </p:cNvPr>
                <p:cNvSpPr/>
                <p:nvPr/>
              </p:nvSpPr>
              <p:spPr>
                <a:xfrm>
                  <a:off x="7564065" y="4744921"/>
                  <a:ext cx="637722" cy="286283"/>
                </a:xfrm>
                <a:prstGeom prst="ellipse">
                  <a:avLst/>
                </a:prstGeom>
                <a:noFill/>
                <a:ln w="76200" cap="flat">
                  <a:solidFill>
                    <a:srgbClr val="0098A2"/>
                  </a:solidFill>
                  <a:prstDash val="solid"/>
                  <a:miter lim="0"/>
                </a:ln>
                <a:effectLst/>
              </p:spPr>
              <p:txBody>
                <a:bodyPr wrap="square" lIns="45718" tIns="45718" rIns="45718" bIns="45718" numCol="1" anchor="ctr">
                  <a:noAutofit/>
                </a:bodyPr>
                <a:lstStyle/>
                <a:p>
                  <a:pPr algn="ctr" defTabSz="408519">
                    <a:defRPr sz="2500">
                      <a:solidFill>
                        <a:srgbClr val="000000"/>
                      </a:solidFill>
                    </a:defRPr>
                  </a:pPr>
                  <a:endParaRPr/>
                </a:p>
              </p:txBody>
            </p:sp>
            <p:cxnSp>
              <p:nvCxnSpPr>
                <p:cNvPr id="10" name="Straight Connector 9">
                  <a:extLst>
                    <a:ext uri="{FF2B5EF4-FFF2-40B4-BE49-F238E27FC236}">
                      <a16:creationId xmlns:a16="http://schemas.microsoft.com/office/drawing/2014/main" id="{2B185534-AFEA-4E47-A1E3-6667BE0853C5}"/>
                    </a:ext>
                  </a:extLst>
                </p:cNvPr>
                <p:cNvCxnSpPr/>
                <p:nvPr/>
              </p:nvCxnSpPr>
              <p:spPr>
                <a:xfrm>
                  <a:off x="7276280" y="5355773"/>
                  <a:ext cx="945901" cy="0"/>
                </a:xfrm>
                <a:prstGeom prst="line">
                  <a:avLst/>
                </a:prstGeom>
                <a:noFill/>
                <a:ln w="63500" cap="rnd">
                  <a:solidFill>
                    <a:srgbClr val="0098A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2" name="Straight Connector 61">
                  <a:extLst>
                    <a:ext uri="{FF2B5EF4-FFF2-40B4-BE49-F238E27FC236}">
                      <a16:creationId xmlns:a16="http://schemas.microsoft.com/office/drawing/2014/main" id="{C9FC9CED-D517-BE48-90E4-CCF49EB154A8}"/>
                    </a:ext>
                  </a:extLst>
                </p:cNvPr>
                <p:cNvCxnSpPr/>
                <p:nvPr/>
              </p:nvCxnSpPr>
              <p:spPr>
                <a:xfrm>
                  <a:off x="7276280" y="5472548"/>
                  <a:ext cx="945901" cy="0"/>
                </a:xfrm>
                <a:prstGeom prst="line">
                  <a:avLst/>
                </a:prstGeom>
                <a:noFill/>
                <a:ln w="63500" cap="rnd">
                  <a:solidFill>
                    <a:srgbClr val="0098A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3" name="Straight Connector 62">
                  <a:extLst>
                    <a:ext uri="{FF2B5EF4-FFF2-40B4-BE49-F238E27FC236}">
                      <a16:creationId xmlns:a16="http://schemas.microsoft.com/office/drawing/2014/main" id="{DCA592C8-BF91-3B41-9414-BA4E7AA554DB}"/>
                    </a:ext>
                  </a:extLst>
                </p:cNvPr>
                <p:cNvCxnSpPr>
                  <a:cxnSpLocks/>
                </p:cNvCxnSpPr>
                <p:nvPr/>
              </p:nvCxnSpPr>
              <p:spPr>
                <a:xfrm>
                  <a:off x="7647364" y="5589323"/>
                  <a:ext cx="574817" cy="0"/>
                </a:xfrm>
                <a:prstGeom prst="line">
                  <a:avLst/>
                </a:prstGeom>
                <a:noFill/>
                <a:ln w="63500" cap="rnd">
                  <a:solidFill>
                    <a:srgbClr val="0098A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grpSp>
            <p:nvGrpSpPr>
              <p:cNvPr id="515" name="Group 514">
                <a:extLst>
                  <a:ext uri="{FF2B5EF4-FFF2-40B4-BE49-F238E27FC236}">
                    <a16:creationId xmlns:a16="http://schemas.microsoft.com/office/drawing/2014/main" id="{55AD3B4E-7CB0-4747-9831-E805383A1186}"/>
                  </a:ext>
                </a:extLst>
              </p:cNvPr>
              <p:cNvGrpSpPr/>
              <p:nvPr/>
            </p:nvGrpSpPr>
            <p:grpSpPr>
              <a:xfrm>
                <a:off x="7137155" y="1941101"/>
                <a:ext cx="901333" cy="919037"/>
                <a:chOff x="7214895" y="1941101"/>
                <a:chExt cx="901333" cy="919037"/>
              </a:xfrm>
            </p:grpSpPr>
            <p:sp>
              <p:nvSpPr>
                <p:cNvPr id="13" name="Rectangle 12">
                  <a:extLst>
                    <a:ext uri="{FF2B5EF4-FFF2-40B4-BE49-F238E27FC236}">
                      <a16:creationId xmlns:a16="http://schemas.microsoft.com/office/drawing/2014/main" id="{5B37C5FA-8357-CF46-A169-33706E3BE2CB}"/>
                    </a:ext>
                  </a:extLst>
                </p:cNvPr>
                <p:cNvSpPr/>
                <p:nvPr/>
              </p:nvSpPr>
              <p:spPr>
                <a:xfrm>
                  <a:off x="7214895" y="2208522"/>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grpSp>
              <p:nvGrpSpPr>
                <p:cNvPr id="513" name="Group 512">
                  <a:extLst>
                    <a:ext uri="{FF2B5EF4-FFF2-40B4-BE49-F238E27FC236}">
                      <a16:creationId xmlns:a16="http://schemas.microsoft.com/office/drawing/2014/main" id="{674D6842-ED42-9649-9777-317082C83288}"/>
                    </a:ext>
                  </a:extLst>
                </p:cNvPr>
                <p:cNvGrpSpPr/>
                <p:nvPr/>
              </p:nvGrpSpPr>
              <p:grpSpPr>
                <a:xfrm>
                  <a:off x="7464612" y="1941101"/>
                  <a:ext cx="651616" cy="651616"/>
                  <a:chOff x="7423422" y="1941101"/>
                  <a:chExt cx="651616" cy="651616"/>
                </a:xfrm>
              </p:grpSpPr>
              <p:sp>
                <p:nvSpPr>
                  <p:cNvPr id="67" name="Rectangle 66">
                    <a:extLst>
                      <a:ext uri="{FF2B5EF4-FFF2-40B4-BE49-F238E27FC236}">
                        <a16:creationId xmlns:a16="http://schemas.microsoft.com/office/drawing/2014/main" id="{03AB7EF1-89FC-D94D-A82F-7FBB1929C3A5}"/>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73" name="Straight Connector 72">
                    <a:extLst>
                      <a:ext uri="{FF2B5EF4-FFF2-40B4-BE49-F238E27FC236}">
                        <a16:creationId xmlns:a16="http://schemas.microsoft.com/office/drawing/2014/main" id="{211B6FD5-27B1-8846-AF6C-36B083AEB09C}"/>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F4C6EA17-A79E-7C4E-B213-8489C2081757}"/>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76" name="TextBox 75">
                    <a:extLst>
                      <a:ext uri="{FF2B5EF4-FFF2-40B4-BE49-F238E27FC236}">
                        <a16:creationId xmlns:a16="http://schemas.microsoft.com/office/drawing/2014/main" id="{723D2B72-BD4B-0C4E-8DFB-07E86EF1BFFA}"/>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77" name="Straight Connector 76">
                    <a:extLst>
                      <a:ext uri="{FF2B5EF4-FFF2-40B4-BE49-F238E27FC236}">
                        <a16:creationId xmlns:a16="http://schemas.microsoft.com/office/drawing/2014/main" id="{D20DDBA6-2FD1-374F-8A95-F30C54EC49A4}"/>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9C743DB8-1381-2E4F-8565-6BD3C97C98AF}"/>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82" name="TextBox 81">
                    <a:extLst>
                      <a:ext uri="{FF2B5EF4-FFF2-40B4-BE49-F238E27FC236}">
                        <a16:creationId xmlns:a16="http://schemas.microsoft.com/office/drawing/2014/main" id="{88C4802B-AB4A-624B-AD43-FD7EA4D360B8}"/>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grpSp>
          <p:grpSp>
            <p:nvGrpSpPr>
              <p:cNvPr id="514" name="Group 513">
                <a:extLst>
                  <a:ext uri="{FF2B5EF4-FFF2-40B4-BE49-F238E27FC236}">
                    <a16:creationId xmlns:a16="http://schemas.microsoft.com/office/drawing/2014/main" id="{0394A962-57D0-3E4C-90C4-1B9CE84DCD0D}"/>
                  </a:ext>
                </a:extLst>
              </p:cNvPr>
              <p:cNvGrpSpPr/>
              <p:nvPr/>
            </p:nvGrpSpPr>
            <p:grpSpPr>
              <a:xfrm>
                <a:off x="7137155" y="3176942"/>
                <a:ext cx="901333" cy="919037"/>
                <a:chOff x="7138804" y="3176942"/>
                <a:chExt cx="901333" cy="919037"/>
              </a:xfrm>
            </p:grpSpPr>
            <p:sp>
              <p:nvSpPr>
                <p:cNvPr id="85" name="Rectangle 84">
                  <a:extLst>
                    <a:ext uri="{FF2B5EF4-FFF2-40B4-BE49-F238E27FC236}">
                      <a16:creationId xmlns:a16="http://schemas.microsoft.com/office/drawing/2014/main" id="{6E6E0734-CEC4-E444-97E4-4EA6A8AB20F2}"/>
                    </a:ext>
                  </a:extLst>
                </p:cNvPr>
                <p:cNvSpPr/>
                <p:nvPr/>
              </p:nvSpPr>
              <p:spPr>
                <a:xfrm>
                  <a:off x="7138804" y="3444363"/>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grpSp>
              <p:nvGrpSpPr>
                <p:cNvPr id="86" name="Group 85">
                  <a:extLst>
                    <a:ext uri="{FF2B5EF4-FFF2-40B4-BE49-F238E27FC236}">
                      <a16:creationId xmlns:a16="http://schemas.microsoft.com/office/drawing/2014/main" id="{7A7FCF58-0BDD-CF4F-B32E-1D8D376D43A1}"/>
                    </a:ext>
                  </a:extLst>
                </p:cNvPr>
                <p:cNvGrpSpPr/>
                <p:nvPr/>
              </p:nvGrpSpPr>
              <p:grpSpPr>
                <a:xfrm>
                  <a:off x="7388521" y="3176942"/>
                  <a:ext cx="651616" cy="651616"/>
                  <a:chOff x="7423422" y="1941101"/>
                  <a:chExt cx="651616" cy="651616"/>
                </a:xfrm>
              </p:grpSpPr>
              <p:sp>
                <p:nvSpPr>
                  <p:cNvPr id="87" name="Rectangle 86">
                    <a:extLst>
                      <a:ext uri="{FF2B5EF4-FFF2-40B4-BE49-F238E27FC236}">
                        <a16:creationId xmlns:a16="http://schemas.microsoft.com/office/drawing/2014/main" id="{035CBBB0-F427-B944-9405-45C283B8E2D0}"/>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88" name="Straight Connector 87">
                    <a:extLst>
                      <a:ext uri="{FF2B5EF4-FFF2-40B4-BE49-F238E27FC236}">
                        <a16:creationId xmlns:a16="http://schemas.microsoft.com/office/drawing/2014/main" id="{1AA66089-1D02-8046-8527-E73CD5CD6F29}"/>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89" name="Straight Connector 88">
                    <a:extLst>
                      <a:ext uri="{FF2B5EF4-FFF2-40B4-BE49-F238E27FC236}">
                        <a16:creationId xmlns:a16="http://schemas.microsoft.com/office/drawing/2014/main" id="{F0333B1F-08A0-B045-8D07-5DC6FB18497B}"/>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CEA381FC-5A8C-394C-8BE4-0F5BC47BE6CA}"/>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91" name="Straight Connector 90">
                    <a:extLst>
                      <a:ext uri="{FF2B5EF4-FFF2-40B4-BE49-F238E27FC236}">
                        <a16:creationId xmlns:a16="http://schemas.microsoft.com/office/drawing/2014/main" id="{88EF6C7E-EEEC-8444-B48F-6A4F3C3AE585}"/>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92" name="Straight Connector 91">
                    <a:extLst>
                      <a:ext uri="{FF2B5EF4-FFF2-40B4-BE49-F238E27FC236}">
                        <a16:creationId xmlns:a16="http://schemas.microsoft.com/office/drawing/2014/main" id="{1744DB44-793D-764C-A8FF-B62248D1C3A2}"/>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93" name="TextBox 92">
                    <a:extLst>
                      <a:ext uri="{FF2B5EF4-FFF2-40B4-BE49-F238E27FC236}">
                        <a16:creationId xmlns:a16="http://schemas.microsoft.com/office/drawing/2014/main" id="{6DEBE0FD-9D0C-8440-9B9C-0118C04C5E84}"/>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grpSp>
        </p:grpSp>
      </p:grpSp>
      <p:sp>
        <p:nvSpPr>
          <p:cNvPr id="51" name="What is innovation?:">
            <a:extLst>
              <a:ext uri="{FF2B5EF4-FFF2-40B4-BE49-F238E27FC236}">
                <a16:creationId xmlns:a16="http://schemas.microsoft.com/office/drawing/2014/main" id="{571E0243-8724-8747-979F-18F8C898E8E5}"/>
              </a:ext>
            </a:extLst>
          </p:cNvPr>
          <p:cNvSpPr/>
          <p:nvPr/>
        </p:nvSpPr>
        <p:spPr>
          <a:xfrm>
            <a:off x="489200" y="670774"/>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Fieldwork Preparation</a:t>
            </a:r>
            <a:endParaRPr lang="en-US" dirty="0">
              <a:solidFill>
                <a:srgbClr val="000000"/>
              </a:solidFill>
            </a:endParaRPr>
          </a:p>
        </p:txBody>
      </p:sp>
    </p:spTree>
    <p:extLst>
      <p:ext uri="{BB962C8B-B14F-4D97-AF65-F5344CB8AC3E}">
        <p14:creationId xmlns:p14="http://schemas.microsoft.com/office/powerpoint/2010/main" val="1429039992"/>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sp>
        <p:nvSpPr>
          <p:cNvPr id="687" name="Rectangle"/>
          <p:cNvSpPr/>
          <p:nvPr/>
        </p:nvSpPr>
        <p:spPr>
          <a:xfrm>
            <a:off x="-1" y="1415389"/>
            <a:ext cx="9144001" cy="1443589"/>
          </a:xfrm>
          <a:prstGeom prst="rect">
            <a:avLst/>
          </a:prstGeom>
          <a:solidFill>
            <a:srgbClr val="0098A2"/>
          </a:solidFill>
          <a:ln w="12700" cap="flat">
            <a:noFill/>
            <a:miter lim="400000"/>
          </a:ln>
          <a:effectLst/>
        </p:spPr>
        <p:txBody>
          <a:bodyPr wrap="square" lIns="45719" tIns="45719" rIns="45719" bIns="45719" numCol="1" anchor="ctr">
            <a:noAutofit/>
          </a:bodyPr>
          <a:lstStyle/>
          <a:p>
            <a:pPr>
              <a:defRPr>
                <a:solidFill>
                  <a:srgbClr val="000000"/>
                </a:solidFill>
              </a:defRPr>
            </a:pPr>
            <a:endParaRPr/>
          </a:p>
        </p:txBody>
      </p:sp>
      <p:sp>
        <p:nvSpPr>
          <p:cNvPr id="688" name="Triangle"/>
          <p:cNvSpPr/>
          <p:nvPr/>
        </p:nvSpPr>
        <p:spPr>
          <a:xfrm rot="10800000">
            <a:off x="2573898" y="1415389"/>
            <a:ext cx="384902" cy="177301"/>
          </a:xfrm>
          <a:prstGeom prst="triangle">
            <a:avLst/>
          </a:prstGeom>
          <a:solidFill>
            <a:srgbClr val="303030"/>
          </a:solidFill>
          <a:ln w="12700" cap="flat">
            <a:noFill/>
            <a:miter lim="400000"/>
          </a:ln>
          <a:effectLst/>
        </p:spPr>
        <p:txBody>
          <a:bodyPr wrap="square" lIns="45719" tIns="45719" rIns="45719" bIns="45719" numCol="1" anchor="ctr">
            <a:noAutofit/>
          </a:bodyPr>
          <a:lstStyle/>
          <a:p>
            <a:pPr>
              <a:defRPr>
                <a:solidFill>
                  <a:srgbClr val="000000"/>
                </a:solidFill>
              </a:defRPr>
            </a:pPr>
            <a:endParaRPr/>
          </a:p>
        </p:txBody>
      </p:sp>
      <p:sp>
        <p:nvSpPr>
          <p:cNvPr id="690" name="Rounded Rectangle"/>
          <p:cNvSpPr/>
          <p:nvPr/>
        </p:nvSpPr>
        <p:spPr>
          <a:xfrm>
            <a:off x="2573900" y="3065622"/>
            <a:ext cx="2864101" cy="1575416"/>
          </a:xfrm>
          <a:prstGeom prst="roundRect">
            <a:avLst>
              <a:gd name="adj" fmla="val 12896"/>
            </a:avLst>
          </a:prstGeom>
          <a:solidFill>
            <a:srgbClr val="434343"/>
          </a:solidFill>
          <a:ln w="12700">
            <a:miter lim="400000"/>
          </a:ln>
        </p:spPr>
        <p:txBody>
          <a:bodyPr lIns="45719" rIns="45719"/>
          <a:lstStyle/>
          <a:p>
            <a:pPr>
              <a:lnSpc>
                <a:spcPct val="115000"/>
              </a:lnSpc>
              <a:defRPr>
                <a:solidFill>
                  <a:srgbClr val="000000"/>
                </a:solidFill>
              </a:defRPr>
            </a:pPr>
            <a:endParaRPr/>
          </a:p>
        </p:txBody>
      </p:sp>
      <p:sp>
        <p:nvSpPr>
          <p:cNvPr id="691" name="Warm-Up Questions…"/>
          <p:cNvSpPr/>
          <p:nvPr/>
        </p:nvSpPr>
        <p:spPr>
          <a:xfrm>
            <a:off x="2637877" y="3089123"/>
            <a:ext cx="2736147" cy="1527694"/>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a:lnSpc>
                <a:spcPct val="110000"/>
              </a:lnSpc>
              <a:defRPr sz="1600" b="1">
                <a:solidFill>
                  <a:srgbClr val="FFC70C"/>
                </a:solidFill>
                <a:latin typeface="+mn-lt"/>
                <a:ea typeface="+mn-ea"/>
                <a:cs typeface="+mn-cs"/>
                <a:sym typeface="Helvetica"/>
              </a:defRPr>
            </a:pPr>
            <a:r>
              <a:rPr dirty="0">
                <a:solidFill>
                  <a:srgbClr val="FAA619"/>
                </a:solidFill>
              </a:rPr>
              <a:t>Warm-Up Questions</a:t>
            </a:r>
          </a:p>
          <a:p>
            <a:pPr>
              <a:lnSpc>
                <a:spcPct val="110000"/>
              </a:lnSpc>
              <a:defRPr sz="1600">
                <a:solidFill>
                  <a:srgbClr val="CCCCCC"/>
                </a:solidFill>
                <a:latin typeface="+mn-lt"/>
                <a:ea typeface="+mn-ea"/>
                <a:cs typeface="+mn-cs"/>
                <a:sym typeface="Helvetica"/>
              </a:defRPr>
            </a:pPr>
            <a:r>
              <a:rPr lang="en-US" dirty="0"/>
              <a:t>Start with questions</a:t>
            </a:r>
            <a:r>
              <a:rPr dirty="0"/>
              <a:t> that </a:t>
            </a:r>
            <a:r>
              <a:rPr spc="-30" dirty="0"/>
              <a:t>make </a:t>
            </a:r>
            <a:r>
              <a:rPr lang="en-US" spc="-30" dirty="0"/>
              <a:t>the</a:t>
            </a:r>
            <a:r>
              <a:rPr spc="-30" dirty="0"/>
              <a:t> person feel at ease </a:t>
            </a:r>
            <a:r>
              <a:rPr dirty="0"/>
              <a:t>and introduce the context for</a:t>
            </a:r>
            <a:r>
              <a:rPr lang="en-US" dirty="0"/>
              <a:t> your</a:t>
            </a:r>
            <a:r>
              <a:rPr dirty="0"/>
              <a:t> conversation.</a:t>
            </a:r>
          </a:p>
        </p:txBody>
      </p:sp>
      <p:sp>
        <p:nvSpPr>
          <p:cNvPr id="692" name="Rounded Rectangle"/>
          <p:cNvSpPr/>
          <p:nvPr/>
        </p:nvSpPr>
        <p:spPr>
          <a:xfrm>
            <a:off x="5670053" y="3065622"/>
            <a:ext cx="2864101" cy="1575416"/>
          </a:xfrm>
          <a:prstGeom prst="roundRect">
            <a:avLst>
              <a:gd name="adj" fmla="val 12896"/>
            </a:avLst>
          </a:prstGeom>
          <a:solidFill>
            <a:srgbClr val="434343"/>
          </a:solidFill>
          <a:ln w="12700">
            <a:miter lim="400000"/>
          </a:ln>
        </p:spPr>
        <p:txBody>
          <a:bodyPr lIns="45719" rIns="45719"/>
          <a:lstStyle/>
          <a:p>
            <a:pPr>
              <a:lnSpc>
                <a:spcPct val="115000"/>
              </a:lnSpc>
              <a:defRPr>
                <a:solidFill>
                  <a:srgbClr val="000000"/>
                </a:solidFill>
              </a:defRPr>
            </a:pPr>
            <a:endParaRPr/>
          </a:p>
        </p:txBody>
      </p:sp>
      <p:sp>
        <p:nvSpPr>
          <p:cNvPr id="694" name="Four Focus Areas"/>
          <p:cNvSpPr>
            <a:spLocks noGrp="1"/>
          </p:cNvSpPr>
          <p:nvPr>
            <p:ph type="title"/>
          </p:nvPr>
        </p:nvSpPr>
        <p:spPr>
          <a:xfrm>
            <a:off x="2455199" y="622975"/>
            <a:ext cx="6078951" cy="817850"/>
          </a:xfrm>
          <a:prstGeom prst="rect">
            <a:avLst/>
          </a:prstGeom>
        </p:spPr>
        <p:txBody>
          <a:bodyPr>
            <a:noAutofit/>
          </a:bodyPr>
          <a:lstStyle>
            <a:lvl1pPr>
              <a:defRPr sz="3600" b="1">
                <a:latin typeface="+mn-lt"/>
                <a:ea typeface="+mn-ea"/>
                <a:cs typeface="+mn-cs"/>
                <a:sym typeface="Helvetica"/>
              </a:defRPr>
            </a:lvl1pPr>
          </a:lstStyle>
          <a:p>
            <a:r>
              <a:rPr lang="en-US" spc="-30" dirty="0"/>
              <a:t>Discussion Guides</a:t>
            </a:r>
            <a:endParaRPr spc="-30" dirty="0"/>
          </a:p>
        </p:txBody>
      </p:sp>
      <p:sp>
        <p:nvSpPr>
          <p:cNvPr id="695"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696" name="Rounded Rectangle"/>
          <p:cNvSpPr/>
          <p:nvPr/>
        </p:nvSpPr>
        <p:spPr>
          <a:xfrm>
            <a:off x="2573900" y="4817692"/>
            <a:ext cx="2864101" cy="1388184"/>
          </a:xfrm>
          <a:prstGeom prst="roundRect">
            <a:avLst>
              <a:gd name="adj" fmla="val 12896"/>
            </a:avLst>
          </a:prstGeom>
          <a:solidFill>
            <a:srgbClr val="434343"/>
          </a:solidFill>
          <a:ln w="12700">
            <a:miter lim="400000"/>
          </a:ln>
        </p:spPr>
        <p:txBody>
          <a:bodyPr lIns="45719" rIns="45719"/>
          <a:lstStyle/>
          <a:p>
            <a:pPr>
              <a:lnSpc>
                <a:spcPct val="115000"/>
              </a:lnSpc>
              <a:defRPr>
                <a:solidFill>
                  <a:srgbClr val="000000"/>
                </a:solidFill>
              </a:defRPr>
            </a:pPr>
            <a:endParaRPr/>
          </a:p>
        </p:txBody>
      </p:sp>
      <p:sp>
        <p:nvSpPr>
          <p:cNvPr id="697" name="Rounded Rectangle"/>
          <p:cNvSpPr/>
          <p:nvPr/>
        </p:nvSpPr>
        <p:spPr>
          <a:xfrm>
            <a:off x="5670053" y="4817692"/>
            <a:ext cx="2864101" cy="1388184"/>
          </a:xfrm>
          <a:prstGeom prst="roundRect">
            <a:avLst>
              <a:gd name="adj" fmla="val 12896"/>
            </a:avLst>
          </a:prstGeom>
          <a:solidFill>
            <a:srgbClr val="434343"/>
          </a:solidFill>
          <a:ln w="12700">
            <a:miter lim="400000"/>
          </a:ln>
        </p:spPr>
        <p:txBody>
          <a:bodyPr lIns="45719" rIns="45719"/>
          <a:lstStyle/>
          <a:p>
            <a:pPr>
              <a:lnSpc>
                <a:spcPct val="115000"/>
              </a:lnSpc>
              <a:defRPr>
                <a:solidFill>
                  <a:srgbClr val="000000"/>
                </a:solidFill>
              </a:defRPr>
            </a:pPr>
            <a:endParaRPr/>
          </a:p>
        </p:txBody>
      </p:sp>
      <p:sp>
        <p:nvSpPr>
          <p:cNvPr id="698" name="Introduction and Background: Statements of introduction and an explanation of why you are doing the interviews."/>
          <p:cNvSpPr/>
          <p:nvPr/>
        </p:nvSpPr>
        <p:spPr>
          <a:xfrm>
            <a:off x="2515547" y="1629368"/>
            <a:ext cx="5849100" cy="101563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a:defRPr sz="2100">
                <a:solidFill>
                  <a:srgbClr val="CCEAEC"/>
                </a:solidFill>
                <a:latin typeface="+mn-lt"/>
                <a:ea typeface="+mn-ea"/>
                <a:cs typeface="+mn-cs"/>
                <a:sym typeface="Helvetica"/>
              </a:defRPr>
            </a:pPr>
            <a:r>
              <a:rPr sz="1800" b="1" dirty="0">
                <a:solidFill>
                  <a:srgbClr val="FAA619"/>
                </a:solidFill>
              </a:rPr>
              <a:t>Introduction and Background:</a:t>
            </a:r>
            <a:br>
              <a:rPr lang="en-US" sz="1800" b="1" dirty="0">
                <a:solidFill>
                  <a:srgbClr val="FAA619"/>
                </a:solidFill>
              </a:rPr>
            </a:br>
            <a:r>
              <a:rPr lang="en-US" sz="1800" dirty="0">
                <a:solidFill>
                  <a:schemeClr val="tx1"/>
                </a:solidFill>
              </a:rPr>
              <a:t>Introduce yourself, explain what</a:t>
            </a:r>
            <a:br>
              <a:rPr lang="en-US" sz="1800" dirty="0">
                <a:solidFill>
                  <a:schemeClr val="tx1"/>
                </a:solidFill>
              </a:rPr>
            </a:br>
            <a:r>
              <a:rPr lang="en-US" sz="1800" dirty="0">
                <a:solidFill>
                  <a:schemeClr val="tx1"/>
                </a:solidFill>
              </a:rPr>
              <a:t>you’re doing, and why you’re doing it.</a:t>
            </a:r>
            <a:endParaRPr sz="1800" dirty="0">
              <a:solidFill>
                <a:schemeClr val="tx1"/>
              </a:solidFill>
            </a:endParaRPr>
          </a:p>
        </p:txBody>
      </p:sp>
      <p:sp>
        <p:nvSpPr>
          <p:cNvPr id="699" name="Cross-Cutting Questions…"/>
          <p:cNvSpPr/>
          <p:nvPr/>
        </p:nvSpPr>
        <p:spPr>
          <a:xfrm>
            <a:off x="5742287" y="3089123"/>
            <a:ext cx="2736147" cy="153885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a:lnSpc>
                <a:spcPct val="110000"/>
              </a:lnSpc>
              <a:defRPr sz="1600" b="1">
                <a:solidFill>
                  <a:srgbClr val="FFC70C"/>
                </a:solidFill>
                <a:latin typeface="+mn-lt"/>
                <a:ea typeface="+mn-ea"/>
                <a:cs typeface="+mn-cs"/>
                <a:sym typeface="Helvetica"/>
              </a:defRPr>
            </a:pPr>
            <a:r>
              <a:rPr dirty="0">
                <a:solidFill>
                  <a:srgbClr val="FAA619"/>
                </a:solidFill>
              </a:rPr>
              <a:t>Cross-Cutting Questions</a:t>
            </a:r>
          </a:p>
          <a:p>
            <a:pPr>
              <a:lnSpc>
                <a:spcPct val="110000"/>
              </a:lnSpc>
              <a:defRPr sz="1600">
                <a:solidFill>
                  <a:srgbClr val="CCCCCC"/>
                </a:solidFill>
                <a:latin typeface="+mn-lt"/>
                <a:ea typeface="+mn-ea"/>
                <a:cs typeface="+mn-cs"/>
                <a:sym typeface="Helvetica"/>
              </a:defRPr>
            </a:pPr>
            <a:r>
              <a:rPr lang="en-US" dirty="0"/>
              <a:t>Try q</a:t>
            </a:r>
            <a:r>
              <a:rPr dirty="0"/>
              <a:t>uestions that you will be able to ask universally but will still draw responses focused on the topic.</a:t>
            </a:r>
          </a:p>
        </p:txBody>
      </p:sp>
      <p:sp>
        <p:nvSpPr>
          <p:cNvPr id="700" name="Follow-Up Questions…"/>
          <p:cNvSpPr/>
          <p:nvPr/>
        </p:nvSpPr>
        <p:spPr>
          <a:xfrm>
            <a:off x="2637876" y="4830754"/>
            <a:ext cx="2736147" cy="125685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a:lnSpc>
                <a:spcPct val="110000"/>
              </a:lnSpc>
              <a:defRPr sz="1600" b="1">
                <a:solidFill>
                  <a:srgbClr val="FFC70C"/>
                </a:solidFill>
                <a:latin typeface="+mn-lt"/>
                <a:ea typeface="+mn-ea"/>
                <a:cs typeface="+mn-cs"/>
                <a:sym typeface="Helvetica"/>
              </a:defRPr>
            </a:pPr>
            <a:r>
              <a:rPr dirty="0">
                <a:solidFill>
                  <a:srgbClr val="FAA619"/>
                </a:solidFill>
              </a:rPr>
              <a:t>Follow-Up Questions</a:t>
            </a:r>
          </a:p>
          <a:p>
            <a:pPr>
              <a:lnSpc>
                <a:spcPct val="110000"/>
              </a:lnSpc>
              <a:defRPr sz="1600">
                <a:solidFill>
                  <a:srgbClr val="CCCCCC"/>
                </a:solidFill>
                <a:latin typeface="+mn-lt"/>
                <a:ea typeface="+mn-ea"/>
                <a:cs typeface="+mn-cs"/>
                <a:sym typeface="Helvetica"/>
              </a:defRPr>
            </a:pPr>
            <a:r>
              <a:rPr lang="en-US" dirty="0"/>
              <a:t>Listen and respond with questions</a:t>
            </a:r>
            <a:r>
              <a:rPr dirty="0"/>
              <a:t> that provide room for the </a:t>
            </a:r>
            <a:r>
              <a:rPr lang="en-US" dirty="0"/>
              <a:t>person</a:t>
            </a:r>
            <a:r>
              <a:rPr dirty="0"/>
              <a:t> to tell a story.</a:t>
            </a:r>
          </a:p>
        </p:txBody>
      </p:sp>
      <p:sp>
        <p:nvSpPr>
          <p:cNvPr id="701" name="Wrap-up Questions…"/>
          <p:cNvSpPr/>
          <p:nvPr/>
        </p:nvSpPr>
        <p:spPr>
          <a:xfrm>
            <a:off x="5734030" y="4835074"/>
            <a:ext cx="2736147" cy="125685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a:lnSpc>
                <a:spcPct val="110000"/>
              </a:lnSpc>
              <a:defRPr sz="1600" b="1">
                <a:solidFill>
                  <a:srgbClr val="FFC70C"/>
                </a:solidFill>
                <a:latin typeface="+mn-lt"/>
                <a:ea typeface="+mn-ea"/>
                <a:cs typeface="+mn-cs"/>
                <a:sym typeface="Helvetica"/>
              </a:defRPr>
            </a:pPr>
            <a:r>
              <a:rPr dirty="0">
                <a:solidFill>
                  <a:srgbClr val="FAA619"/>
                </a:solidFill>
              </a:rPr>
              <a:t>Wrap-up Questions</a:t>
            </a:r>
          </a:p>
          <a:p>
            <a:pPr>
              <a:lnSpc>
                <a:spcPct val="110000"/>
              </a:lnSpc>
              <a:defRPr sz="1600">
                <a:solidFill>
                  <a:srgbClr val="CCCCCC"/>
                </a:solidFill>
                <a:latin typeface="+mn-lt"/>
                <a:ea typeface="+mn-ea"/>
                <a:cs typeface="+mn-cs"/>
                <a:sym typeface="Helvetica"/>
              </a:defRPr>
            </a:pPr>
            <a:r>
              <a:rPr lang="en-US" dirty="0"/>
              <a:t>End with questions and statements</a:t>
            </a:r>
            <a:r>
              <a:rPr dirty="0"/>
              <a:t> that </a:t>
            </a:r>
            <a:r>
              <a:rPr lang="en-US" dirty="0"/>
              <a:t>naturally wrap things up</a:t>
            </a:r>
            <a:r>
              <a:rPr dirty="0"/>
              <a:t>.</a:t>
            </a:r>
            <a:r>
              <a:rPr lang="en-US" dirty="0"/>
              <a:t> Say thanks!</a:t>
            </a:r>
            <a:endParaRPr dirty="0"/>
          </a:p>
        </p:txBody>
      </p:sp>
      <p:sp>
        <p:nvSpPr>
          <p:cNvPr id="16" name="What is innovation?:">
            <a:extLst>
              <a:ext uri="{FF2B5EF4-FFF2-40B4-BE49-F238E27FC236}">
                <a16:creationId xmlns:a16="http://schemas.microsoft.com/office/drawing/2014/main" id="{5426829C-9E11-5F49-AFA9-1A9BDF869F9F}"/>
              </a:ext>
            </a:extLst>
          </p:cNvPr>
          <p:cNvSpPr/>
          <p:nvPr/>
        </p:nvSpPr>
        <p:spPr>
          <a:xfrm>
            <a:off x="489200" y="670774"/>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Fieldwork Preparation</a:t>
            </a:r>
            <a:endParaRPr lang="en-US" dirty="0">
              <a:solidFill>
                <a:srgbClr val="000000"/>
              </a:solidFill>
            </a:endParaRP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sp>
        <p:nvSpPr>
          <p:cNvPr id="165" name="Our challenge*…"/>
          <p:cNvSpPr>
            <a:spLocks noGrp="1"/>
          </p:cNvSpPr>
          <p:nvPr>
            <p:ph type="title"/>
          </p:nvPr>
        </p:nvSpPr>
        <p:spPr>
          <a:xfrm>
            <a:off x="2455199" y="593375"/>
            <a:ext cx="6377102" cy="1300739"/>
          </a:xfrm>
          <a:prstGeom prst="rect">
            <a:avLst/>
          </a:prstGeom>
        </p:spPr>
        <p:txBody>
          <a:bodyPr/>
          <a:lstStyle/>
          <a:p>
            <a:pPr>
              <a:defRPr sz="3600" b="1">
                <a:latin typeface="+mn-lt"/>
                <a:ea typeface="+mn-ea"/>
                <a:cs typeface="+mn-cs"/>
                <a:sym typeface="Helvetica"/>
              </a:defRPr>
            </a:pPr>
            <a:r>
              <a:rPr dirty="0"/>
              <a:t>Our</a:t>
            </a:r>
            <a:r>
              <a:rPr lang="en-US" dirty="0"/>
              <a:t> Design</a:t>
            </a:r>
            <a:r>
              <a:rPr dirty="0"/>
              <a:t> </a:t>
            </a:r>
            <a:r>
              <a:rPr lang="en-US" dirty="0"/>
              <a:t>C</a:t>
            </a:r>
            <a:r>
              <a:rPr dirty="0"/>
              <a:t>hallenge</a:t>
            </a:r>
            <a:r>
              <a:rPr dirty="0">
                <a:solidFill>
                  <a:srgbClr val="0098A2"/>
                </a:solidFill>
              </a:rPr>
              <a:t>*</a:t>
            </a:r>
          </a:p>
          <a:p>
            <a:pPr>
              <a:defRPr sz="3600" b="1">
                <a:latin typeface="+mn-lt"/>
                <a:ea typeface="+mn-ea"/>
                <a:cs typeface="+mn-cs"/>
                <a:sym typeface="Helvetica"/>
              </a:defRPr>
            </a:pPr>
            <a:br>
              <a:rPr lang="en-US" sz="1800" dirty="0">
                <a:solidFill>
                  <a:srgbClr val="0098A2"/>
                </a:solidFill>
              </a:rPr>
            </a:br>
            <a:r>
              <a:rPr lang="en-US" sz="1800" dirty="0">
                <a:solidFill>
                  <a:srgbClr val="0098A2"/>
                </a:solidFill>
              </a:rPr>
              <a:t>*</a:t>
            </a:r>
            <a:r>
              <a:rPr sz="1800" b="0" i="1" dirty="0">
                <a:solidFill>
                  <a:srgbClr val="0098A2"/>
                </a:solidFill>
              </a:rPr>
              <a:t>a task or situation that tests someone’s abilities</a:t>
            </a:r>
          </a:p>
        </p:txBody>
      </p:sp>
      <p:sp>
        <p:nvSpPr>
          <p:cNvPr id="166" name="Imagine you are the National Parks Service. Your challenge these three days will be:…"/>
          <p:cNvSpPr>
            <a:spLocks noGrp="1"/>
          </p:cNvSpPr>
          <p:nvPr>
            <p:ph type="body" sz="half" idx="1"/>
          </p:nvPr>
        </p:nvSpPr>
        <p:spPr>
          <a:xfrm>
            <a:off x="2455099" y="1992957"/>
            <a:ext cx="6377102" cy="2419153"/>
          </a:xfrm>
          <a:prstGeom prst="rect">
            <a:avLst/>
          </a:prstGeom>
        </p:spPr>
        <p:txBody>
          <a:bodyPr>
            <a:normAutofit/>
          </a:bodyPr>
          <a:lstStyle/>
          <a:p>
            <a:pPr>
              <a:lnSpc>
                <a:spcPct val="110000"/>
              </a:lnSpc>
              <a:spcBef>
                <a:spcPts val="900"/>
              </a:spcBef>
              <a:defRPr>
                <a:solidFill>
                  <a:srgbClr val="CCCCCC"/>
                </a:solidFill>
                <a:latin typeface="+mn-lt"/>
                <a:ea typeface="+mn-ea"/>
                <a:cs typeface="+mn-cs"/>
                <a:sym typeface="Helvetica"/>
              </a:defRPr>
            </a:pPr>
            <a:r>
              <a:rPr lang="en-US" dirty="0"/>
              <a:t>Your challenge for these three days will be</a:t>
            </a:r>
            <a:r>
              <a:rPr dirty="0"/>
              <a:t>:</a:t>
            </a:r>
            <a:br>
              <a:rPr lang="en-US" dirty="0"/>
            </a:br>
            <a:endParaRPr sz="800" dirty="0"/>
          </a:p>
          <a:p>
            <a:pPr marL="499744" indent="-360044">
              <a:lnSpc>
                <a:spcPct val="110000"/>
              </a:lnSpc>
              <a:spcBef>
                <a:spcPts val="900"/>
              </a:spcBef>
              <a:buClr>
                <a:srgbClr val="0098A2"/>
              </a:buClr>
              <a:buSzPct val="100000"/>
              <a:buChar char="•"/>
              <a:defRPr>
                <a:solidFill>
                  <a:srgbClr val="CCCCCC"/>
                </a:solidFill>
                <a:latin typeface="+mn-lt"/>
                <a:ea typeface="+mn-ea"/>
                <a:cs typeface="+mn-cs"/>
                <a:sym typeface="Helvetica"/>
              </a:defRPr>
            </a:pPr>
            <a:r>
              <a:rPr lang="en-US" dirty="0">
                <a:solidFill>
                  <a:schemeClr val="accent4"/>
                </a:solidFill>
              </a:rPr>
              <a:t>To improve the experience of “having lunch” for the local workforce of California, MD or Pax River</a:t>
            </a:r>
          </a:p>
        </p:txBody>
      </p:sp>
      <p:sp>
        <p:nvSpPr>
          <p:cNvPr id="163"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19" name="Objectives:">
            <a:extLst>
              <a:ext uri="{FF2B5EF4-FFF2-40B4-BE49-F238E27FC236}">
                <a16:creationId xmlns:a16="http://schemas.microsoft.com/office/drawing/2014/main" id="{DD0EDC7F-65AE-8949-830A-F1E53F76FF37}"/>
              </a:ext>
            </a:extLst>
          </p:cNvPr>
          <p:cNvSpPr/>
          <p:nvPr/>
        </p:nvSpPr>
        <p:spPr>
          <a:xfrm>
            <a:off x="489200" y="670774"/>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a:defRPr b="1">
                <a:solidFill>
                  <a:srgbClr val="FAA61A"/>
                </a:solidFill>
                <a:latin typeface="+mn-lt"/>
                <a:ea typeface="+mn-ea"/>
                <a:cs typeface="+mn-cs"/>
                <a:sym typeface="Helvetica"/>
              </a:defRPr>
            </a:pPr>
            <a:r>
              <a:rPr lang="en-US" dirty="0"/>
              <a:t>Objectives + Expectations</a:t>
            </a:r>
            <a:endParaRPr dirty="0"/>
          </a:p>
        </p:txBody>
      </p:sp>
      <p:pic>
        <p:nvPicPr>
          <p:cNvPr id="1026" name="Picture 2" descr="Image result for california md restaurants">
            <a:extLst>
              <a:ext uri="{FF2B5EF4-FFF2-40B4-BE49-F238E27FC236}">
                <a16:creationId xmlns:a16="http://schemas.microsoft.com/office/drawing/2014/main" id="{01152861-A269-4107-90F9-F7B06A4B0E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08739"/>
            <a:ext cx="3664966" cy="244331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st. inie's coffee">
            <a:extLst>
              <a:ext uri="{FF2B5EF4-FFF2-40B4-BE49-F238E27FC236}">
                <a16:creationId xmlns:a16="http://schemas.microsoft.com/office/drawing/2014/main" id="{F5A9B085-3FEB-4386-9D02-7F6A9F59FC2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066" r="14609"/>
          <a:stretch/>
        </p:blipFill>
        <p:spPr bwMode="auto">
          <a:xfrm>
            <a:off x="6168932" y="4408738"/>
            <a:ext cx="2975068" cy="244926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pax river sea wings">
            <a:extLst>
              <a:ext uri="{FF2B5EF4-FFF2-40B4-BE49-F238E27FC236}">
                <a16:creationId xmlns:a16="http://schemas.microsoft.com/office/drawing/2014/main" id="{8136C395-DA8E-4822-9B87-C962D3A4D6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7237" y="4412110"/>
            <a:ext cx="3261695" cy="2443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00780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sp>
        <p:nvSpPr>
          <p:cNvPr id="153"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155" name="3 Days, all day…"/>
          <p:cNvSpPr>
            <a:spLocks noGrp="1"/>
          </p:cNvSpPr>
          <p:nvPr>
            <p:ph type="title"/>
          </p:nvPr>
        </p:nvSpPr>
        <p:spPr>
          <a:xfrm>
            <a:off x="2455199" y="593375"/>
            <a:ext cx="6377102" cy="1005026"/>
          </a:xfrm>
          <a:prstGeom prst="rect">
            <a:avLst/>
          </a:prstGeom>
        </p:spPr>
        <p:txBody>
          <a:bodyPr>
            <a:noAutofit/>
          </a:bodyPr>
          <a:lstStyle>
            <a:lvl1pPr>
              <a:defRPr sz="3600" b="1">
                <a:latin typeface="+mn-lt"/>
                <a:ea typeface="+mn-ea"/>
                <a:cs typeface="+mn-cs"/>
                <a:sym typeface="Helvetica"/>
              </a:defRPr>
            </a:lvl1pPr>
          </a:lstStyle>
          <a:p>
            <a:r>
              <a:rPr lang="en-US" dirty="0"/>
              <a:t>Over the next</a:t>
            </a:r>
            <a:br>
              <a:rPr lang="en-US" dirty="0"/>
            </a:br>
            <a:r>
              <a:rPr lang="en-US" dirty="0"/>
              <a:t>3 days we will…</a:t>
            </a:r>
            <a:endParaRPr dirty="0"/>
          </a:p>
        </p:txBody>
      </p:sp>
      <p:sp>
        <p:nvSpPr>
          <p:cNvPr id="156" name="Develop an understanding of the mindsets, methods and tools in the practice of Human-Centered Design (HCD).…"/>
          <p:cNvSpPr>
            <a:spLocks noGrp="1"/>
          </p:cNvSpPr>
          <p:nvPr>
            <p:ph type="body" sz="half" idx="1"/>
          </p:nvPr>
        </p:nvSpPr>
        <p:spPr>
          <a:xfrm>
            <a:off x="2455099" y="1969478"/>
            <a:ext cx="6127198" cy="4122201"/>
          </a:xfrm>
          <a:prstGeom prst="rect">
            <a:avLst/>
          </a:prstGeom>
        </p:spPr>
        <p:txBody>
          <a:bodyPr>
            <a:noAutofit/>
          </a:bodyPr>
          <a:lstStyle/>
          <a:p>
            <a:pPr marL="459740" indent="-320040">
              <a:lnSpc>
                <a:spcPct val="110000"/>
              </a:lnSpc>
              <a:spcBef>
                <a:spcPts val="900"/>
              </a:spcBef>
              <a:buClr>
                <a:srgbClr val="0098A2"/>
              </a:buClr>
              <a:buSzPct val="100000"/>
              <a:buChar char="•"/>
              <a:defRPr sz="1600">
                <a:solidFill>
                  <a:srgbClr val="CCCCCC"/>
                </a:solidFill>
                <a:latin typeface="+mn-lt"/>
                <a:ea typeface="+mn-ea"/>
                <a:cs typeface="+mn-cs"/>
                <a:sym typeface="Helvetica"/>
              </a:defRPr>
            </a:pPr>
            <a:r>
              <a:rPr sz="2000" dirty="0">
                <a:solidFill>
                  <a:srgbClr val="0098A2"/>
                </a:solidFill>
              </a:rPr>
              <a:t>Develop an understanding of the mindsets, methods</a:t>
            </a:r>
            <a:r>
              <a:rPr lang="en-US" sz="2000" dirty="0">
                <a:solidFill>
                  <a:srgbClr val="0098A2"/>
                </a:solidFill>
              </a:rPr>
              <a:t>,</a:t>
            </a:r>
            <a:r>
              <a:rPr sz="2000" dirty="0">
                <a:solidFill>
                  <a:srgbClr val="0098A2"/>
                </a:solidFill>
              </a:rPr>
              <a:t> and tools in the </a:t>
            </a:r>
            <a:r>
              <a:rPr lang="en-US" sz="2000" dirty="0">
                <a:solidFill>
                  <a:srgbClr val="0098A2"/>
                </a:solidFill>
              </a:rPr>
              <a:t>discipline</a:t>
            </a:r>
            <a:r>
              <a:rPr sz="2000" dirty="0">
                <a:solidFill>
                  <a:srgbClr val="0098A2"/>
                </a:solidFill>
              </a:rPr>
              <a:t> of </a:t>
            </a:r>
            <a:r>
              <a:rPr lang="en-US" sz="2000" dirty="0">
                <a:solidFill>
                  <a:srgbClr val="0098A2"/>
                </a:solidFill>
              </a:rPr>
              <a:t>h</a:t>
            </a:r>
            <a:r>
              <a:rPr sz="2000" dirty="0">
                <a:solidFill>
                  <a:srgbClr val="0098A2"/>
                </a:solidFill>
              </a:rPr>
              <a:t>uman-</a:t>
            </a:r>
            <a:r>
              <a:rPr lang="en-US" sz="2000" dirty="0">
                <a:solidFill>
                  <a:srgbClr val="0098A2"/>
                </a:solidFill>
              </a:rPr>
              <a:t>c</a:t>
            </a:r>
            <a:r>
              <a:rPr sz="2000" dirty="0">
                <a:solidFill>
                  <a:srgbClr val="0098A2"/>
                </a:solidFill>
              </a:rPr>
              <a:t>entered </a:t>
            </a:r>
            <a:r>
              <a:rPr lang="en-US" sz="2000" dirty="0">
                <a:solidFill>
                  <a:srgbClr val="0098A2"/>
                </a:solidFill>
              </a:rPr>
              <a:t>d</a:t>
            </a:r>
            <a:r>
              <a:rPr sz="2000" dirty="0">
                <a:solidFill>
                  <a:srgbClr val="0098A2"/>
                </a:solidFill>
              </a:rPr>
              <a:t>esign (HCD).</a:t>
            </a:r>
            <a:endParaRPr lang="en-US" sz="2000" dirty="0">
              <a:solidFill>
                <a:srgbClr val="0098A2"/>
              </a:solidFill>
            </a:endParaRPr>
          </a:p>
          <a:p>
            <a:pPr marL="459740" indent="-320040">
              <a:lnSpc>
                <a:spcPct val="110000"/>
              </a:lnSpc>
              <a:spcBef>
                <a:spcPts val="900"/>
              </a:spcBef>
              <a:buClr>
                <a:srgbClr val="0098A2"/>
              </a:buClr>
              <a:buSzPct val="100000"/>
              <a:buChar char="•"/>
              <a:defRPr sz="1600">
                <a:solidFill>
                  <a:srgbClr val="CCCCCC"/>
                </a:solidFill>
                <a:latin typeface="+mn-lt"/>
                <a:ea typeface="+mn-ea"/>
                <a:cs typeface="+mn-cs"/>
                <a:sym typeface="Helvetica"/>
              </a:defRPr>
            </a:pPr>
            <a:endParaRPr lang="en-US" sz="800" dirty="0">
              <a:solidFill>
                <a:srgbClr val="CCCCCC"/>
              </a:solidFill>
            </a:endParaRPr>
          </a:p>
          <a:p>
            <a:pPr marL="459740" indent="-320040">
              <a:lnSpc>
                <a:spcPct val="110000"/>
              </a:lnSpc>
              <a:spcBef>
                <a:spcPts val="900"/>
              </a:spcBef>
              <a:buClr>
                <a:srgbClr val="0098A2"/>
              </a:buClr>
              <a:buSzPct val="100000"/>
              <a:buChar char="•"/>
              <a:defRPr sz="1600">
                <a:solidFill>
                  <a:srgbClr val="CCCCCC"/>
                </a:solidFill>
                <a:latin typeface="+mn-lt"/>
                <a:ea typeface="+mn-ea"/>
                <a:cs typeface="+mn-cs"/>
                <a:sym typeface="Helvetica"/>
              </a:defRPr>
            </a:pPr>
            <a:r>
              <a:rPr sz="2000" dirty="0">
                <a:solidFill>
                  <a:srgbClr val="CCCCCC"/>
                </a:solidFill>
              </a:rPr>
              <a:t>Explore how to apply HCD to the challenges</a:t>
            </a:r>
            <a:br>
              <a:rPr lang="en-US" sz="2000" dirty="0">
                <a:solidFill>
                  <a:srgbClr val="CCCCCC"/>
                </a:solidFill>
              </a:rPr>
            </a:br>
            <a:r>
              <a:rPr sz="2000" dirty="0">
                <a:solidFill>
                  <a:srgbClr val="CCCCCC"/>
                </a:solidFill>
              </a:rPr>
              <a:t>you may find at work.</a:t>
            </a:r>
            <a:br>
              <a:rPr lang="en-US" sz="2000" dirty="0">
                <a:solidFill>
                  <a:srgbClr val="CCCCCC"/>
                </a:solidFill>
              </a:rPr>
            </a:br>
            <a:endParaRPr sz="800" dirty="0">
              <a:solidFill>
                <a:srgbClr val="CCCCCC"/>
              </a:solidFill>
            </a:endParaRPr>
          </a:p>
          <a:p>
            <a:pPr marL="459740" indent="-320040">
              <a:lnSpc>
                <a:spcPct val="110000"/>
              </a:lnSpc>
              <a:spcBef>
                <a:spcPts val="900"/>
              </a:spcBef>
              <a:buClr>
                <a:srgbClr val="0098A2"/>
              </a:buClr>
              <a:buSzPct val="100000"/>
              <a:buChar char="•"/>
              <a:defRPr sz="1600">
                <a:solidFill>
                  <a:srgbClr val="CCCCCC"/>
                </a:solidFill>
                <a:latin typeface="+mn-lt"/>
                <a:ea typeface="+mn-ea"/>
                <a:cs typeface="+mn-cs"/>
                <a:sym typeface="Helvetica"/>
              </a:defRPr>
            </a:pPr>
            <a:r>
              <a:rPr sz="2000" dirty="0">
                <a:solidFill>
                  <a:srgbClr val="0098A2"/>
                </a:solidFill>
              </a:rPr>
              <a:t>Improve collaboration and co-creation skills.</a:t>
            </a:r>
            <a:br>
              <a:rPr lang="en-US" sz="2000" dirty="0">
                <a:solidFill>
                  <a:srgbClr val="CCCCCC"/>
                </a:solidFill>
              </a:rPr>
            </a:br>
            <a:endParaRPr sz="800" dirty="0">
              <a:solidFill>
                <a:srgbClr val="CCCCCC"/>
              </a:solidFill>
            </a:endParaRPr>
          </a:p>
          <a:p>
            <a:pPr marL="459740" indent="-320040">
              <a:lnSpc>
                <a:spcPct val="110000"/>
              </a:lnSpc>
              <a:spcBef>
                <a:spcPts val="900"/>
              </a:spcBef>
              <a:buClr>
                <a:srgbClr val="0098A2"/>
              </a:buClr>
              <a:buSzPct val="100000"/>
              <a:buChar char="•"/>
              <a:defRPr sz="1600">
                <a:solidFill>
                  <a:srgbClr val="CCCCCC"/>
                </a:solidFill>
                <a:latin typeface="+mn-lt"/>
                <a:ea typeface="+mn-ea"/>
                <a:cs typeface="+mn-cs"/>
                <a:sym typeface="Helvetica"/>
              </a:defRPr>
            </a:pPr>
            <a:r>
              <a:rPr sz="2000" dirty="0">
                <a:solidFill>
                  <a:srgbClr val="CCCCCC"/>
                </a:solidFill>
              </a:rPr>
              <a:t>Learn to design within constraints and to accept constraints as a key part of the design process.</a:t>
            </a:r>
          </a:p>
        </p:txBody>
      </p:sp>
      <p:sp>
        <p:nvSpPr>
          <p:cNvPr id="6" name="Objectives:">
            <a:extLst>
              <a:ext uri="{FF2B5EF4-FFF2-40B4-BE49-F238E27FC236}">
                <a16:creationId xmlns:a16="http://schemas.microsoft.com/office/drawing/2014/main" id="{EA401BCC-94C2-334D-9A10-DA228207A22E}"/>
              </a:ext>
            </a:extLst>
          </p:cNvPr>
          <p:cNvSpPr/>
          <p:nvPr/>
        </p:nvSpPr>
        <p:spPr>
          <a:xfrm>
            <a:off x="489200" y="670774"/>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a:defRPr b="1">
                <a:solidFill>
                  <a:srgbClr val="FAA61A"/>
                </a:solidFill>
                <a:latin typeface="+mn-lt"/>
                <a:ea typeface="+mn-ea"/>
                <a:cs typeface="+mn-cs"/>
                <a:sym typeface="Helvetica"/>
              </a:defRPr>
            </a:pPr>
            <a:r>
              <a:rPr lang="en-US" dirty="0"/>
              <a:t>Objectives + Expectations</a:t>
            </a:r>
            <a:endParaRPr dirty="0"/>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sp>
        <p:nvSpPr>
          <p:cNvPr id="550" name="Line"/>
          <p:cNvSpPr/>
          <p:nvPr/>
        </p:nvSpPr>
        <p:spPr>
          <a:xfrm flipH="1">
            <a:off x="2264849" y="788171"/>
            <a:ext cx="1" cy="5417707"/>
          </a:xfrm>
          <a:prstGeom prst="line">
            <a:avLst/>
          </a:prstGeom>
          <a:ln>
            <a:solidFill>
              <a:srgbClr val="CCEAEC"/>
            </a:solidFill>
            <a:bevel/>
          </a:ln>
        </p:spPr>
        <p:txBody>
          <a:bodyPr lIns="45718" tIns="45718" rIns="45718" bIns="45718"/>
          <a:lstStyle/>
          <a:p>
            <a:pPr>
              <a:defRPr>
                <a:solidFill>
                  <a:srgbClr val="FFFFFF"/>
                </a:solidFill>
              </a:defRPr>
            </a:pPr>
            <a:endParaRPr/>
          </a:p>
        </p:txBody>
      </p:sp>
      <p:sp>
        <p:nvSpPr>
          <p:cNvPr id="15" name="What is design?">
            <a:extLst>
              <a:ext uri="{FF2B5EF4-FFF2-40B4-BE49-F238E27FC236}">
                <a16:creationId xmlns:a16="http://schemas.microsoft.com/office/drawing/2014/main" id="{14341766-7C8B-0545-B2C9-844123511BC2}"/>
              </a:ext>
            </a:extLst>
          </p:cNvPr>
          <p:cNvSpPr>
            <a:spLocks noGrp="1"/>
          </p:cNvSpPr>
          <p:nvPr>
            <p:ph type="title"/>
          </p:nvPr>
        </p:nvSpPr>
        <p:spPr>
          <a:xfrm>
            <a:off x="2455199" y="593375"/>
            <a:ext cx="6377102" cy="763501"/>
          </a:xfrm>
          <a:prstGeom prst="rect">
            <a:avLst/>
          </a:prstGeom>
        </p:spPr>
        <p:txBody>
          <a:bodyPr/>
          <a:lstStyle>
            <a:lvl1pPr>
              <a:defRPr sz="3600" b="1">
                <a:latin typeface="+mn-lt"/>
                <a:ea typeface="+mn-ea"/>
                <a:cs typeface="+mn-cs"/>
                <a:sym typeface="Helvetica"/>
              </a:defRPr>
            </a:lvl1pPr>
          </a:lstStyle>
          <a:p>
            <a:r>
              <a:rPr lang="en-US" dirty="0"/>
              <a:t>Sample Questions</a:t>
            </a:r>
            <a:endParaRPr dirty="0"/>
          </a:p>
        </p:txBody>
      </p:sp>
      <p:sp>
        <p:nvSpPr>
          <p:cNvPr id="51" name="Take a moment to reflect on what defines design for you. Write down some keywords, thoughts, etc. Share them with the group.">
            <a:extLst>
              <a:ext uri="{FF2B5EF4-FFF2-40B4-BE49-F238E27FC236}">
                <a16:creationId xmlns:a16="http://schemas.microsoft.com/office/drawing/2014/main" id="{3AC63E0F-7AA9-454E-8B09-2756F7DE2B38}"/>
              </a:ext>
            </a:extLst>
          </p:cNvPr>
          <p:cNvSpPr>
            <a:spLocks noGrp="1"/>
          </p:cNvSpPr>
          <p:nvPr>
            <p:ph type="body" sz="quarter" idx="1"/>
          </p:nvPr>
        </p:nvSpPr>
        <p:spPr>
          <a:xfrm>
            <a:off x="2455099" y="1474075"/>
            <a:ext cx="5865941" cy="4731800"/>
          </a:xfrm>
          <a:prstGeom prst="rect">
            <a:avLst/>
          </a:prstGeom>
        </p:spPr>
        <p:txBody>
          <a:bodyPr>
            <a:noAutofit/>
          </a:bodyPr>
          <a:lstStyle>
            <a:lvl1pPr>
              <a:lnSpc>
                <a:spcPct val="120000"/>
              </a:lnSpc>
              <a:spcBef>
                <a:spcPts val="0"/>
              </a:spcBef>
              <a:defRPr sz="2100">
                <a:solidFill>
                  <a:srgbClr val="CCCCCC"/>
                </a:solidFill>
                <a:latin typeface="+mn-lt"/>
                <a:ea typeface="+mn-ea"/>
                <a:cs typeface="+mn-cs"/>
                <a:sym typeface="Helvetica"/>
              </a:defRPr>
            </a:lvl1pPr>
          </a:lstStyle>
          <a:p>
            <a:pPr>
              <a:lnSpc>
                <a:spcPct val="100000"/>
              </a:lnSpc>
              <a:spcBef>
                <a:spcPts val="600"/>
              </a:spcBef>
              <a:buClr>
                <a:srgbClr val="0098A2"/>
              </a:buClr>
            </a:pPr>
            <a:r>
              <a:rPr lang="en-US" sz="1800" b="1" dirty="0">
                <a:solidFill>
                  <a:srgbClr val="0098A2"/>
                </a:solidFill>
              </a:rPr>
              <a:t>Topical Questions</a:t>
            </a:r>
          </a:p>
          <a:p>
            <a:pPr marL="285750" indent="-285750">
              <a:lnSpc>
                <a:spcPct val="100000"/>
              </a:lnSpc>
              <a:spcBef>
                <a:spcPts val="600"/>
              </a:spcBef>
              <a:buClr>
                <a:srgbClr val="0098A2"/>
              </a:buClr>
              <a:buFont typeface="Arial" panose="020B0604020202020204" pitchFamily="34" charset="0"/>
              <a:buChar char="•"/>
            </a:pPr>
            <a:r>
              <a:rPr lang="en-US" sz="1800" dirty="0">
                <a:solidFill>
                  <a:schemeClr val="tx1"/>
                </a:solidFill>
              </a:rPr>
              <a:t>Can you tell me how you spend your lunchtime?</a:t>
            </a:r>
          </a:p>
          <a:p>
            <a:pPr marL="285750" indent="-285750">
              <a:lnSpc>
                <a:spcPct val="100000"/>
              </a:lnSpc>
              <a:spcBef>
                <a:spcPts val="600"/>
              </a:spcBef>
              <a:buClr>
                <a:srgbClr val="0098A2"/>
              </a:buClr>
              <a:buFont typeface="Arial" panose="020B0604020202020204" pitchFamily="34" charset="0"/>
              <a:buChar char="•"/>
            </a:pPr>
            <a:r>
              <a:rPr lang="en-US" sz="1800" dirty="0"/>
              <a:t>How long have you been doing that?</a:t>
            </a:r>
          </a:p>
          <a:p>
            <a:pPr marL="285750" indent="-285750">
              <a:lnSpc>
                <a:spcPct val="100000"/>
              </a:lnSpc>
              <a:spcBef>
                <a:spcPts val="600"/>
              </a:spcBef>
              <a:buClr>
                <a:srgbClr val="0098A2"/>
              </a:buClr>
              <a:buFont typeface="Arial" panose="020B0604020202020204" pitchFamily="34" charset="0"/>
              <a:buChar char="•"/>
            </a:pPr>
            <a:r>
              <a:rPr lang="en-US" sz="1800" spc="-10" dirty="0">
                <a:solidFill>
                  <a:schemeClr val="tx1"/>
                </a:solidFill>
              </a:rPr>
              <a:t>What kind of interactions do you have?</a:t>
            </a:r>
          </a:p>
          <a:p>
            <a:pPr marL="285750" indent="-285750">
              <a:lnSpc>
                <a:spcPct val="100000"/>
              </a:lnSpc>
              <a:spcBef>
                <a:spcPts val="600"/>
              </a:spcBef>
              <a:buClr>
                <a:srgbClr val="0098A2"/>
              </a:buClr>
              <a:buFont typeface="Arial" panose="020B0604020202020204" pitchFamily="34" charset="0"/>
              <a:buChar char="•"/>
            </a:pPr>
            <a:r>
              <a:rPr lang="en-US" sz="1800" spc="-10" dirty="0"/>
              <a:t>Ever have problems during lunchtime?</a:t>
            </a:r>
          </a:p>
          <a:p>
            <a:pPr marL="285750" indent="-285750">
              <a:lnSpc>
                <a:spcPct val="100000"/>
              </a:lnSpc>
              <a:spcBef>
                <a:spcPts val="600"/>
              </a:spcBef>
              <a:buClr>
                <a:srgbClr val="0098A2"/>
              </a:buClr>
              <a:buFont typeface="Arial" panose="020B0604020202020204" pitchFamily="34" charset="0"/>
              <a:buChar char="•"/>
            </a:pPr>
            <a:r>
              <a:rPr lang="en-US" sz="1800" dirty="0">
                <a:solidFill>
                  <a:schemeClr val="tx1"/>
                </a:solidFill>
              </a:rPr>
              <a:t>What might improve your lunchtime </a:t>
            </a:r>
            <a:r>
              <a:rPr lang="en-US" sz="1800" dirty="0" err="1">
                <a:solidFill>
                  <a:schemeClr val="tx1"/>
                </a:solidFill>
              </a:rPr>
              <a:t>expereince</a:t>
            </a:r>
            <a:r>
              <a:rPr lang="en-US" sz="1800" dirty="0">
                <a:solidFill>
                  <a:schemeClr val="tx1"/>
                </a:solidFill>
              </a:rPr>
              <a:t>?</a:t>
            </a:r>
          </a:p>
          <a:p>
            <a:pPr>
              <a:lnSpc>
                <a:spcPct val="100000"/>
              </a:lnSpc>
              <a:spcBef>
                <a:spcPts val="600"/>
              </a:spcBef>
              <a:buClr>
                <a:srgbClr val="0098A2"/>
              </a:buClr>
            </a:pPr>
            <a:endParaRPr lang="en-US" sz="1200" b="1" dirty="0">
              <a:solidFill>
                <a:srgbClr val="0098A2"/>
              </a:solidFill>
            </a:endParaRPr>
          </a:p>
          <a:p>
            <a:pPr>
              <a:lnSpc>
                <a:spcPct val="100000"/>
              </a:lnSpc>
              <a:spcBef>
                <a:spcPts val="600"/>
              </a:spcBef>
              <a:buClr>
                <a:srgbClr val="0098A2"/>
              </a:buClr>
            </a:pPr>
            <a:r>
              <a:rPr lang="en-US" sz="1800" b="1" dirty="0">
                <a:solidFill>
                  <a:srgbClr val="0098A2"/>
                </a:solidFill>
              </a:rPr>
              <a:t>Open Questions</a:t>
            </a:r>
            <a:endParaRPr lang="en-US" sz="1800" b="1" dirty="0">
              <a:solidFill>
                <a:srgbClr val="FAA619"/>
              </a:solidFill>
            </a:endParaRPr>
          </a:p>
          <a:p>
            <a:pPr marL="285750" indent="-285750">
              <a:lnSpc>
                <a:spcPct val="100000"/>
              </a:lnSpc>
              <a:spcBef>
                <a:spcPts val="600"/>
              </a:spcBef>
              <a:buClr>
                <a:srgbClr val="0098A2"/>
              </a:buClr>
              <a:buFont typeface="Arial" panose="020B0604020202020204" pitchFamily="34" charset="0"/>
              <a:buChar char="•"/>
            </a:pPr>
            <a:r>
              <a:rPr lang="en-US" sz="1800" dirty="0"/>
              <a:t>What does that mean to you?</a:t>
            </a:r>
          </a:p>
          <a:p>
            <a:pPr marL="285750" indent="-285750">
              <a:lnSpc>
                <a:spcPct val="100000"/>
              </a:lnSpc>
              <a:spcBef>
                <a:spcPts val="600"/>
              </a:spcBef>
              <a:buClr>
                <a:srgbClr val="0098A2"/>
              </a:buClr>
              <a:buFont typeface="Arial" panose="020B0604020202020204" pitchFamily="34" charset="0"/>
              <a:buChar char="•"/>
            </a:pPr>
            <a:r>
              <a:rPr lang="en-US" sz="1800" dirty="0">
                <a:solidFill>
                  <a:schemeClr val="tx1"/>
                </a:solidFill>
              </a:rPr>
              <a:t>How do you make sense of that?</a:t>
            </a:r>
          </a:p>
          <a:p>
            <a:pPr marL="285750" indent="-285750">
              <a:lnSpc>
                <a:spcPct val="100000"/>
              </a:lnSpc>
              <a:spcBef>
                <a:spcPts val="600"/>
              </a:spcBef>
              <a:buClr>
                <a:srgbClr val="0098A2"/>
              </a:buClr>
              <a:buFont typeface="Arial" panose="020B0604020202020204" pitchFamily="34" charset="0"/>
              <a:buChar char="•"/>
            </a:pPr>
            <a:r>
              <a:rPr lang="en-US" sz="1800" dirty="0"/>
              <a:t>How does that make you feel?</a:t>
            </a:r>
          </a:p>
          <a:p>
            <a:pPr marL="285750" indent="-285750">
              <a:lnSpc>
                <a:spcPct val="100000"/>
              </a:lnSpc>
              <a:spcBef>
                <a:spcPts val="600"/>
              </a:spcBef>
              <a:buClr>
                <a:srgbClr val="0098A2"/>
              </a:buClr>
              <a:buFont typeface="Arial" panose="020B0604020202020204" pitchFamily="34" charset="0"/>
              <a:buChar char="•"/>
            </a:pPr>
            <a:r>
              <a:rPr lang="en-US" sz="1800" dirty="0">
                <a:solidFill>
                  <a:schemeClr val="tx1"/>
                </a:solidFill>
              </a:rPr>
              <a:t>How would you describe _____?</a:t>
            </a:r>
          </a:p>
          <a:p>
            <a:pPr marL="285750" indent="-285750">
              <a:lnSpc>
                <a:spcPct val="100000"/>
              </a:lnSpc>
              <a:spcBef>
                <a:spcPts val="600"/>
              </a:spcBef>
              <a:buClr>
                <a:srgbClr val="0098A2"/>
              </a:buClr>
              <a:buFont typeface="Arial" panose="020B0604020202020204" pitchFamily="34" charset="0"/>
              <a:buChar char="•"/>
            </a:pPr>
            <a:r>
              <a:rPr lang="en-US" sz="1800" dirty="0"/>
              <a:t>Can you say more about that?</a:t>
            </a:r>
          </a:p>
        </p:txBody>
      </p:sp>
      <p:sp>
        <p:nvSpPr>
          <p:cNvPr id="6" name="What is innovation?:">
            <a:extLst>
              <a:ext uri="{FF2B5EF4-FFF2-40B4-BE49-F238E27FC236}">
                <a16:creationId xmlns:a16="http://schemas.microsoft.com/office/drawing/2014/main" id="{C502A604-7A92-4848-A214-20D785205BB5}"/>
              </a:ext>
            </a:extLst>
          </p:cNvPr>
          <p:cNvSpPr/>
          <p:nvPr/>
        </p:nvSpPr>
        <p:spPr>
          <a:xfrm>
            <a:off x="489200" y="670774"/>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Fieldwork Preparation</a:t>
            </a:r>
            <a:endParaRPr lang="en-US" dirty="0">
              <a:solidFill>
                <a:srgbClr val="000000"/>
              </a:solidFill>
            </a:endParaRPr>
          </a:p>
        </p:txBody>
      </p:sp>
    </p:spTree>
    <p:extLst>
      <p:ext uri="{BB962C8B-B14F-4D97-AF65-F5344CB8AC3E}">
        <p14:creationId xmlns:p14="http://schemas.microsoft.com/office/powerpoint/2010/main" val="3880489218"/>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sp>
        <p:nvSpPr>
          <p:cNvPr id="550" name="Line"/>
          <p:cNvSpPr/>
          <p:nvPr/>
        </p:nvSpPr>
        <p:spPr>
          <a:xfrm flipH="1">
            <a:off x="2264849" y="788171"/>
            <a:ext cx="1" cy="5417707"/>
          </a:xfrm>
          <a:prstGeom prst="line">
            <a:avLst/>
          </a:prstGeom>
          <a:ln>
            <a:solidFill>
              <a:srgbClr val="CCEAEC"/>
            </a:solidFill>
            <a:bevel/>
          </a:ln>
        </p:spPr>
        <p:txBody>
          <a:bodyPr lIns="45718" tIns="45718" rIns="45718" bIns="45718"/>
          <a:lstStyle/>
          <a:p>
            <a:pPr>
              <a:defRPr>
                <a:solidFill>
                  <a:srgbClr val="FFFFFF"/>
                </a:solidFill>
              </a:defRPr>
            </a:pPr>
            <a:endParaRPr/>
          </a:p>
        </p:txBody>
      </p:sp>
      <p:sp>
        <p:nvSpPr>
          <p:cNvPr id="15" name="What is design?">
            <a:extLst>
              <a:ext uri="{FF2B5EF4-FFF2-40B4-BE49-F238E27FC236}">
                <a16:creationId xmlns:a16="http://schemas.microsoft.com/office/drawing/2014/main" id="{14341766-7C8B-0545-B2C9-844123511BC2}"/>
              </a:ext>
            </a:extLst>
          </p:cNvPr>
          <p:cNvSpPr>
            <a:spLocks noGrp="1"/>
          </p:cNvSpPr>
          <p:nvPr>
            <p:ph type="title"/>
          </p:nvPr>
        </p:nvSpPr>
        <p:spPr>
          <a:xfrm>
            <a:off x="2455199" y="593375"/>
            <a:ext cx="6377102" cy="763501"/>
          </a:xfrm>
          <a:prstGeom prst="rect">
            <a:avLst/>
          </a:prstGeom>
        </p:spPr>
        <p:txBody>
          <a:bodyPr/>
          <a:lstStyle>
            <a:lvl1pPr>
              <a:defRPr sz="3600" b="1">
                <a:latin typeface="+mn-lt"/>
                <a:ea typeface="+mn-ea"/>
                <a:cs typeface="+mn-cs"/>
                <a:sym typeface="Helvetica"/>
              </a:defRPr>
            </a:lvl1pPr>
          </a:lstStyle>
          <a:p>
            <a:r>
              <a:rPr lang="en-US" dirty="0"/>
              <a:t>Fieldwork Mission</a:t>
            </a:r>
            <a:endParaRPr dirty="0"/>
          </a:p>
        </p:txBody>
      </p:sp>
      <p:sp>
        <p:nvSpPr>
          <p:cNvPr id="51" name="Take a moment to reflect on what defines design for you. Write down some keywords, thoughts, etc. Share them with the group.">
            <a:extLst>
              <a:ext uri="{FF2B5EF4-FFF2-40B4-BE49-F238E27FC236}">
                <a16:creationId xmlns:a16="http://schemas.microsoft.com/office/drawing/2014/main" id="{3AC63E0F-7AA9-454E-8B09-2756F7DE2B38}"/>
              </a:ext>
            </a:extLst>
          </p:cNvPr>
          <p:cNvSpPr>
            <a:spLocks noGrp="1"/>
          </p:cNvSpPr>
          <p:nvPr>
            <p:ph type="body" sz="quarter" idx="1"/>
          </p:nvPr>
        </p:nvSpPr>
        <p:spPr>
          <a:xfrm>
            <a:off x="2455099" y="1474075"/>
            <a:ext cx="5865941" cy="4731800"/>
          </a:xfrm>
          <a:prstGeom prst="rect">
            <a:avLst/>
          </a:prstGeom>
        </p:spPr>
        <p:txBody>
          <a:bodyPr>
            <a:noAutofit/>
          </a:bodyPr>
          <a:lstStyle>
            <a:lvl1pPr>
              <a:lnSpc>
                <a:spcPct val="120000"/>
              </a:lnSpc>
              <a:spcBef>
                <a:spcPts val="0"/>
              </a:spcBef>
              <a:defRPr sz="2100">
                <a:solidFill>
                  <a:srgbClr val="CCCCCC"/>
                </a:solidFill>
                <a:latin typeface="+mn-lt"/>
                <a:ea typeface="+mn-ea"/>
                <a:cs typeface="+mn-cs"/>
                <a:sym typeface="Helvetica"/>
              </a:defRPr>
            </a:lvl1pPr>
          </a:lstStyle>
          <a:p>
            <a:pPr>
              <a:lnSpc>
                <a:spcPct val="100000"/>
              </a:lnSpc>
              <a:spcBef>
                <a:spcPts val="300"/>
              </a:spcBef>
              <a:buClr>
                <a:srgbClr val="0098A2"/>
              </a:buClr>
            </a:pPr>
            <a:r>
              <a:rPr lang="en-US" sz="1800" b="1" dirty="0">
                <a:solidFill>
                  <a:srgbClr val="0098A2"/>
                </a:solidFill>
              </a:rPr>
              <a:t>1. Create Discussion Guide</a:t>
            </a:r>
            <a:br>
              <a:rPr lang="en-US" sz="1800" dirty="0">
                <a:solidFill>
                  <a:srgbClr val="FAA619"/>
                </a:solidFill>
              </a:rPr>
            </a:br>
            <a:r>
              <a:rPr lang="en-US" sz="1800" dirty="0">
                <a:solidFill>
                  <a:srgbClr val="FAA619"/>
                </a:solidFill>
              </a:rPr>
              <a:t>Write down (4-5) questions you to ask </a:t>
            </a:r>
            <a:r>
              <a:rPr lang="en-US" sz="1800" dirty="0"/>
              <a:t>the people you speak with in the field, and consider questions for different groups—</a:t>
            </a:r>
            <a:r>
              <a:rPr lang="en-US" sz="1800" dirty="0">
                <a:solidFill>
                  <a:srgbClr val="FAA619"/>
                </a:solidFill>
              </a:rPr>
              <a:t>base staff, local residents, restaurant employees, etc..</a:t>
            </a:r>
            <a:endParaRPr lang="en-US" sz="1800" dirty="0"/>
          </a:p>
          <a:p>
            <a:pPr>
              <a:lnSpc>
                <a:spcPct val="100000"/>
              </a:lnSpc>
              <a:spcBef>
                <a:spcPts val="300"/>
              </a:spcBef>
              <a:buClr>
                <a:srgbClr val="0098A2"/>
              </a:buClr>
            </a:pPr>
            <a:endParaRPr lang="en-US" sz="1800" dirty="0"/>
          </a:p>
          <a:p>
            <a:pPr>
              <a:lnSpc>
                <a:spcPct val="100000"/>
              </a:lnSpc>
              <a:spcBef>
                <a:spcPts val="300"/>
              </a:spcBef>
              <a:buClr>
                <a:srgbClr val="0098A2"/>
              </a:buClr>
            </a:pPr>
            <a:r>
              <a:rPr lang="en-US" sz="1800" b="1" dirty="0">
                <a:solidFill>
                  <a:srgbClr val="0098A2"/>
                </a:solidFill>
              </a:rPr>
              <a:t>2. Decide Researcher Roles</a:t>
            </a:r>
            <a:br>
              <a:rPr lang="en-US" sz="1800" dirty="0">
                <a:solidFill>
                  <a:srgbClr val="FAA619"/>
                </a:solidFill>
              </a:rPr>
            </a:br>
            <a:r>
              <a:rPr lang="en-US" sz="1800" dirty="0">
                <a:solidFill>
                  <a:srgbClr val="FAA619"/>
                </a:solidFill>
              </a:rPr>
              <a:t>Decide who will be your interviewer, note taker(s), photographer(s), and observer(s) for each interview. </a:t>
            </a:r>
            <a:r>
              <a:rPr lang="en-US" sz="1800" spc="-20" dirty="0"/>
              <a:t>You can rotate roles and divide up to cover more ground.</a:t>
            </a:r>
          </a:p>
          <a:p>
            <a:pPr>
              <a:lnSpc>
                <a:spcPct val="100000"/>
              </a:lnSpc>
              <a:spcBef>
                <a:spcPts val="300"/>
              </a:spcBef>
              <a:buClr>
                <a:srgbClr val="0098A2"/>
              </a:buClr>
            </a:pPr>
            <a:endParaRPr lang="en-US" sz="1800" dirty="0"/>
          </a:p>
          <a:p>
            <a:pPr>
              <a:lnSpc>
                <a:spcPct val="100000"/>
              </a:lnSpc>
              <a:spcBef>
                <a:spcPts val="300"/>
              </a:spcBef>
              <a:buClr>
                <a:srgbClr val="0098A2"/>
              </a:buClr>
            </a:pPr>
            <a:r>
              <a:rPr lang="en-US" sz="1800" b="1" dirty="0">
                <a:solidFill>
                  <a:srgbClr val="0098A2"/>
                </a:solidFill>
              </a:rPr>
              <a:t>3. Conduct Your Fieldwork</a:t>
            </a:r>
            <a:br>
              <a:rPr lang="en-US" sz="1800" dirty="0">
                <a:solidFill>
                  <a:srgbClr val="FAA619"/>
                </a:solidFill>
              </a:rPr>
            </a:br>
            <a:r>
              <a:rPr lang="en-US" sz="1800" dirty="0">
                <a:solidFill>
                  <a:srgbClr val="FAA619"/>
                </a:solidFill>
              </a:rPr>
              <a:t>Speak to as many people as you can </a:t>
            </a:r>
            <a:r>
              <a:rPr lang="en-US" sz="1800" dirty="0"/>
              <a:t>at cafes, food trucks, delis, etc.. Take plenty of notes and pictures (if allowed). </a:t>
            </a:r>
            <a:r>
              <a:rPr lang="en-US" sz="1800" dirty="0">
                <a:solidFill>
                  <a:srgbClr val="FAA619"/>
                </a:solidFill>
              </a:rPr>
              <a:t>You will need this data for the work ahead.</a:t>
            </a:r>
          </a:p>
          <a:p>
            <a:pPr>
              <a:lnSpc>
                <a:spcPct val="100000"/>
              </a:lnSpc>
              <a:spcBef>
                <a:spcPts val="300"/>
              </a:spcBef>
              <a:buClr>
                <a:srgbClr val="0098A2"/>
              </a:buClr>
            </a:pPr>
            <a:endParaRPr lang="en-US" sz="1800" dirty="0">
              <a:solidFill>
                <a:srgbClr val="FAA619"/>
              </a:solidFill>
            </a:endParaRPr>
          </a:p>
          <a:p>
            <a:pPr>
              <a:lnSpc>
                <a:spcPct val="100000"/>
              </a:lnSpc>
              <a:spcBef>
                <a:spcPts val="300"/>
              </a:spcBef>
              <a:buClr>
                <a:srgbClr val="0098A2"/>
              </a:buClr>
            </a:pPr>
            <a:r>
              <a:rPr lang="en-US" sz="1800" b="1" dirty="0">
                <a:solidFill>
                  <a:schemeClr val="tx1"/>
                </a:solidFill>
              </a:rPr>
              <a:t>Email photos for printing: </a:t>
            </a:r>
            <a:r>
              <a:rPr lang="en-US" sz="1800" dirty="0">
                <a:solidFill>
                  <a:srgbClr val="0098A2"/>
                </a:solidFill>
              </a:rPr>
              <a:t>peter.gorman@opm.gov</a:t>
            </a:r>
          </a:p>
          <a:p>
            <a:pPr>
              <a:lnSpc>
                <a:spcPct val="100000"/>
              </a:lnSpc>
              <a:spcBef>
                <a:spcPts val="300"/>
              </a:spcBef>
              <a:buClr>
                <a:srgbClr val="0098A2"/>
              </a:buClr>
            </a:pPr>
            <a:endParaRPr lang="en-US" sz="1800" dirty="0"/>
          </a:p>
        </p:txBody>
      </p:sp>
      <p:sp>
        <p:nvSpPr>
          <p:cNvPr id="6" name="What is innovation?:">
            <a:extLst>
              <a:ext uri="{FF2B5EF4-FFF2-40B4-BE49-F238E27FC236}">
                <a16:creationId xmlns:a16="http://schemas.microsoft.com/office/drawing/2014/main" id="{8EE393D8-EA18-1E47-B567-A0B86FBE1CA6}"/>
              </a:ext>
            </a:extLst>
          </p:cNvPr>
          <p:cNvSpPr/>
          <p:nvPr/>
        </p:nvSpPr>
        <p:spPr>
          <a:xfrm>
            <a:off x="489200" y="670774"/>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Fieldwork Preparation</a:t>
            </a:r>
            <a:endParaRPr lang="en-US" dirty="0">
              <a:solidFill>
                <a:srgbClr val="000000"/>
              </a:solidFill>
            </a:endParaRPr>
          </a:p>
        </p:txBody>
      </p:sp>
    </p:spTree>
    <p:extLst>
      <p:ext uri="{BB962C8B-B14F-4D97-AF65-F5344CB8AC3E}">
        <p14:creationId xmlns:p14="http://schemas.microsoft.com/office/powerpoint/2010/main" val="2181033418"/>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098A2"/>
        </a:solidFill>
        <a:effectLst/>
      </p:bgPr>
    </p:bg>
    <p:spTree>
      <p:nvGrpSpPr>
        <p:cNvPr id="1" name=""/>
        <p:cNvGrpSpPr/>
        <p:nvPr/>
      </p:nvGrpSpPr>
      <p:grpSpPr>
        <a:xfrm>
          <a:off x="0" y="0"/>
          <a:ext cx="0" cy="0"/>
          <a:chOff x="0" y="0"/>
          <a:chExt cx="0" cy="0"/>
        </a:xfrm>
      </p:grpSpPr>
      <p:sp>
        <p:nvSpPr>
          <p:cNvPr id="638" name="Lunch"/>
          <p:cNvSpPr>
            <a:spLocks noGrp="1"/>
          </p:cNvSpPr>
          <p:nvPr>
            <p:ph type="title"/>
          </p:nvPr>
        </p:nvSpPr>
        <p:spPr>
          <a:xfrm>
            <a:off x="334253" y="1704927"/>
            <a:ext cx="8447400" cy="2467801"/>
          </a:xfrm>
          <a:prstGeom prst="rect">
            <a:avLst/>
          </a:prstGeom>
        </p:spPr>
        <p:txBody>
          <a:bodyPr>
            <a:noAutofit/>
          </a:bodyPr>
          <a:lstStyle>
            <a:lvl1pPr algn="ctr" defTabSz="905255">
              <a:defRPr sz="14850" b="1">
                <a:latin typeface="+mn-lt"/>
                <a:ea typeface="+mn-ea"/>
                <a:cs typeface="+mn-cs"/>
                <a:sym typeface="Helvetica"/>
              </a:defRPr>
            </a:lvl1pPr>
          </a:lstStyle>
          <a:p>
            <a:pPr>
              <a:lnSpc>
                <a:spcPts val="13000"/>
              </a:lnSpc>
            </a:pPr>
            <a:r>
              <a:rPr sz="12200" dirty="0"/>
              <a:t>Lunch</a:t>
            </a:r>
            <a:r>
              <a:rPr lang="en-US" sz="12200" dirty="0"/>
              <a:t> + Fieldwork</a:t>
            </a:r>
            <a:endParaRPr sz="12200" dirty="0"/>
          </a:p>
        </p:txBody>
      </p:sp>
      <p:sp>
        <p:nvSpPr>
          <p:cNvPr id="639" name="Line"/>
          <p:cNvSpPr/>
          <p:nvPr/>
        </p:nvSpPr>
        <p:spPr>
          <a:xfrm>
            <a:off x="981074" y="5324046"/>
            <a:ext cx="7182002" cy="1"/>
          </a:xfrm>
          <a:prstGeom prst="line">
            <a:avLst/>
          </a:prstGeom>
          <a:ln>
            <a:solidFill>
              <a:srgbClr val="FFFFFF"/>
            </a:solidFill>
          </a:ln>
        </p:spPr>
        <p:txBody>
          <a:bodyPr lIns="45719" rIns="45719"/>
          <a:lstStyle/>
          <a:p>
            <a:endParaRPr/>
          </a:p>
        </p:txBody>
      </p:sp>
      <p:pic>
        <p:nvPicPr>
          <p:cNvPr id="640" name="plusses to scale - white - solid.pdf" descr="plusses to scale - white - solid.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0" y="34985"/>
            <a:ext cx="9144001" cy="813165"/>
          </a:xfrm>
          <a:prstGeom prst="rect">
            <a:avLst/>
          </a:prstGeom>
          <a:ln w="12700">
            <a:miter lim="400000"/>
          </a:ln>
        </p:spPr>
      </p:pic>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sp>
        <p:nvSpPr>
          <p:cNvPr id="512" name="Explore:…"/>
          <p:cNvSpPr>
            <a:spLocks noGrp="1"/>
          </p:cNvSpPr>
          <p:nvPr>
            <p:ph type="title"/>
          </p:nvPr>
        </p:nvSpPr>
        <p:spPr>
          <a:xfrm>
            <a:off x="2455199" y="542575"/>
            <a:ext cx="6377102" cy="2807474"/>
          </a:xfrm>
          <a:prstGeom prst="rect">
            <a:avLst/>
          </a:prstGeom>
        </p:spPr>
        <p:txBody>
          <a:bodyPr/>
          <a:lstStyle/>
          <a:p>
            <a:pPr>
              <a:defRPr sz="4800" b="1">
                <a:solidFill>
                  <a:srgbClr val="FAA619"/>
                </a:solidFill>
                <a:latin typeface="+mn-lt"/>
                <a:ea typeface="+mn-ea"/>
                <a:cs typeface="+mn-cs"/>
                <a:sym typeface="Helvetica"/>
              </a:defRPr>
            </a:pPr>
            <a:r>
              <a:rPr lang="en-US" dirty="0"/>
              <a:t>Reflect:</a:t>
            </a:r>
            <a:endParaRPr dirty="0"/>
          </a:p>
          <a:p>
            <a:pPr>
              <a:defRPr sz="4800" b="1">
                <a:latin typeface="+mn-lt"/>
                <a:ea typeface="+mn-ea"/>
                <a:cs typeface="+mn-cs"/>
                <a:sym typeface="Helvetica"/>
              </a:defRPr>
            </a:pPr>
            <a:r>
              <a:rPr lang="en-US" dirty="0"/>
              <a:t>Fieldwork Debrief</a:t>
            </a:r>
            <a:endParaRPr dirty="0"/>
          </a:p>
        </p:txBody>
      </p:sp>
      <p:sp>
        <p:nvSpPr>
          <p:cNvPr id="513" name="Line"/>
          <p:cNvSpPr/>
          <p:nvPr/>
        </p:nvSpPr>
        <p:spPr>
          <a:xfrm flipH="1">
            <a:off x="2264849" y="788174"/>
            <a:ext cx="1" cy="5417701"/>
          </a:xfrm>
          <a:prstGeom prst="line">
            <a:avLst/>
          </a:prstGeom>
          <a:ln>
            <a:solidFill>
              <a:srgbClr val="CCEAEC"/>
            </a:solidFill>
          </a:ln>
        </p:spPr>
        <p:txBody>
          <a:bodyPr lIns="45719" rIns="45719"/>
          <a:lstStyle/>
          <a:p>
            <a:endParaRPr/>
          </a:p>
        </p:txBody>
      </p:sp>
      <p:pic>
        <p:nvPicPr>
          <p:cNvPr id="514" name="Logo_white.png" descr="Logo_white.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540099" y="739671"/>
            <a:ext cx="1445818" cy="255758"/>
          </a:xfrm>
          <a:prstGeom prst="rect">
            <a:avLst/>
          </a:prstGeom>
          <a:ln w="12700">
            <a:miter lim="400000"/>
          </a:ln>
        </p:spPr>
      </p:pic>
      <p:pic>
        <p:nvPicPr>
          <p:cNvPr id="515" name="plusses to scale - orange.pdf" descr="plusses to scale - orange.pdf"/>
          <p:cNvPicPr>
            <a:picLocks noChangeAspect="1"/>
          </p:cNvPicPr>
          <p:nvPr/>
        </p:nvPicPr>
        <p:blipFill>
          <a:blip r:embed="rId4"/>
          <a:stretch>
            <a:fillRect/>
          </a:stretch>
        </p:blipFill>
        <p:spPr>
          <a:xfrm>
            <a:off x="0" y="3350049"/>
            <a:ext cx="9144000" cy="3492501"/>
          </a:xfrm>
          <a:prstGeom prst="rect">
            <a:avLst/>
          </a:prstGeom>
          <a:ln w="12700">
            <a:miter lim="400000"/>
          </a:ln>
        </p:spPr>
      </p:pic>
    </p:spTree>
    <p:extLst>
      <p:ext uri="{BB962C8B-B14F-4D97-AF65-F5344CB8AC3E}">
        <p14:creationId xmlns:p14="http://schemas.microsoft.com/office/powerpoint/2010/main" val="3227223799"/>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sp>
        <p:nvSpPr>
          <p:cNvPr id="549" name="Discovery Research &amp; Planning"/>
          <p:cNvSpPr txBox="1"/>
          <p:nvPr/>
        </p:nvSpPr>
        <p:spPr>
          <a:xfrm>
            <a:off x="489200" y="690122"/>
            <a:ext cx="1639799" cy="6155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1" tIns="91421" rIns="91421" bIns="91421">
            <a:spAutoFit/>
          </a:bodyPr>
          <a:lstStyle>
            <a:lvl1pPr>
              <a:defRPr b="1">
                <a:solidFill>
                  <a:schemeClr val="accent4"/>
                </a:solidFill>
                <a:latin typeface="Arial"/>
                <a:ea typeface="Arial"/>
                <a:cs typeface="Arial"/>
                <a:sym typeface="Arial"/>
              </a:defRPr>
            </a:lvl1pPr>
          </a:lstStyle>
          <a:p>
            <a:r>
              <a:rPr lang="en-US" dirty="0">
                <a:latin typeface="Helvetica" pitchFamily="2" charset="0"/>
              </a:rPr>
              <a:t>Fieldwork Debrief</a:t>
            </a:r>
            <a:endParaRPr dirty="0">
              <a:latin typeface="Helvetica" pitchFamily="2" charset="0"/>
            </a:endParaRPr>
          </a:p>
        </p:txBody>
      </p:sp>
      <p:sp>
        <p:nvSpPr>
          <p:cNvPr id="550" name="Line"/>
          <p:cNvSpPr/>
          <p:nvPr/>
        </p:nvSpPr>
        <p:spPr>
          <a:xfrm flipH="1">
            <a:off x="2264849" y="788171"/>
            <a:ext cx="1" cy="5417707"/>
          </a:xfrm>
          <a:prstGeom prst="line">
            <a:avLst/>
          </a:prstGeom>
          <a:ln>
            <a:solidFill>
              <a:srgbClr val="CCEAEC"/>
            </a:solidFill>
            <a:bevel/>
          </a:ln>
        </p:spPr>
        <p:txBody>
          <a:bodyPr lIns="45718" tIns="45718" rIns="45718" bIns="45718"/>
          <a:lstStyle/>
          <a:p>
            <a:pPr>
              <a:defRPr>
                <a:solidFill>
                  <a:srgbClr val="FFFFFF"/>
                </a:solidFill>
              </a:defRPr>
            </a:pPr>
            <a:endParaRPr/>
          </a:p>
        </p:txBody>
      </p:sp>
      <p:sp>
        <p:nvSpPr>
          <p:cNvPr id="15" name="What is design?">
            <a:extLst>
              <a:ext uri="{FF2B5EF4-FFF2-40B4-BE49-F238E27FC236}">
                <a16:creationId xmlns:a16="http://schemas.microsoft.com/office/drawing/2014/main" id="{14341766-7C8B-0545-B2C9-844123511BC2}"/>
              </a:ext>
            </a:extLst>
          </p:cNvPr>
          <p:cNvSpPr>
            <a:spLocks noGrp="1"/>
          </p:cNvSpPr>
          <p:nvPr>
            <p:ph type="title"/>
          </p:nvPr>
        </p:nvSpPr>
        <p:spPr>
          <a:xfrm>
            <a:off x="2455199" y="593375"/>
            <a:ext cx="6377102" cy="763501"/>
          </a:xfrm>
          <a:prstGeom prst="rect">
            <a:avLst/>
          </a:prstGeom>
        </p:spPr>
        <p:txBody>
          <a:bodyPr/>
          <a:lstStyle>
            <a:lvl1pPr>
              <a:defRPr sz="3600" b="1">
                <a:latin typeface="+mn-lt"/>
                <a:ea typeface="+mn-ea"/>
                <a:cs typeface="+mn-cs"/>
                <a:sym typeface="Helvetica"/>
              </a:defRPr>
            </a:lvl1pPr>
          </a:lstStyle>
          <a:p>
            <a:r>
              <a:rPr lang="en-US" dirty="0"/>
              <a:t>Fieldwork Debrief</a:t>
            </a:r>
            <a:endParaRPr dirty="0"/>
          </a:p>
        </p:txBody>
      </p:sp>
      <p:sp>
        <p:nvSpPr>
          <p:cNvPr id="51" name="Take a moment to reflect on what defines design for you. Write down some keywords, thoughts, etc. Share them with the group.">
            <a:extLst>
              <a:ext uri="{FF2B5EF4-FFF2-40B4-BE49-F238E27FC236}">
                <a16:creationId xmlns:a16="http://schemas.microsoft.com/office/drawing/2014/main" id="{3AC63E0F-7AA9-454E-8B09-2756F7DE2B38}"/>
              </a:ext>
            </a:extLst>
          </p:cNvPr>
          <p:cNvSpPr>
            <a:spLocks noGrp="1"/>
          </p:cNvSpPr>
          <p:nvPr>
            <p:ph type="body" sz="quarter" idx="1"/>
          </p:nvPr>
        </p:nvSpPr>
        <p:spPr>
          <a:xfrm>
            <a:off x="2455099" y="1474075"/>
            <a:ext cx="5865941" cy="4731800"/>
          </a:xfrm>
          <a:prstGeom prst="rect">
            <a:avLst/>
          </a:prstGeom>
        </p:spPr>
        <p:txBody>
          <a:bodyPr>
            <a:noAutofit/>
          </a:bodyPr>
          <a:lstStyle>
            <a:lvl1pPr>
              <a:lnSpc>
                <a:spcPct val="120000"/>
              </a:lnSpc>
              <a:spcBef>
                <a:spcPts val="0"/>
              </a:spcBef>
              <a:defRPr sz="2100">
                <a:solidFill>
                  <a:srgbClr val="CCCCCC"/>
                </a:solidFill>
                <a:latin typeface="+mn-lt"/>
                <a:ea typeface="+mn-ea"/>
                <a:cs typeface="+mn-cs"/>
                <a:sym typeface="Helvetica"/>
              </a:defRPr>
            </a:lvl1pPr>
          </a:lstStyle>
          <a:p>
            <a:pPr>
              <a:lnSpc>
                <a:spcPct val="100000"/>
              </a:lnSpc>
              <a:spcBef>
                <a:spcPts val="300"/>
              </a:spcBef>
              <a:buClr>
                <a:srgbClr val="0098A2"/>
              </a:buClr>
            </a:pPr>
            <a:r>
              <a:rPr lang="en-US" sz="1800" b="1" dirty="0">
                <a:solidFill>
                  <a:srgbClr val="FAA619"/>
                </a:solidFill>
              </a:rPr>
              <a:t>How’d it go?</a:t>
            </a:r>
          </a:p>
          <a:p>
            <a:pPr marL="285750" indent="-285750">
              <a:lnSpc>
                <a:spcPct val="100000"/>
              </a:lnSpc>
              <a:spcBef>
                <a:spcPts val="300"/>
              </a:spcBef>
              <a:buClr>
                <a:srgbClr val="0098A2"/>
              </a:buClr>
              <a:buFont typeface="Arial" panose="020B0604020202020204" pitchFamily="34" charset="0"/>
              <a:buChar char="•"/>
            </a:pPr>
            <a:r>
              <a:rPr lang="en-US" sz="1800" dirty="0">
                <a:solidFill>
                  <a:schemeClr val="tx1"/>
                </a:solidFill>
              </a:rPr>
              <a:t>Any funny moments to share?</a:t>
            </a:r>
          </a:p>
          <a:p>
            <a:pPr marL="285750" indent="-285750">
              <a:lnSpc>
                <a:spcPct val="100000"/>
              </a:lnSpc>
              <a:spcBef>
                <a:spcPts val="300"/>
              </a:spcBef>
              <a:buClr>
                <a:srgbClr val="0098A2"/>
              </a:buClr>
              <a:buFont typeface="Arial" panose="020B0604020202020204" pitchFamily="34" charset="0"/>
              <a:buChar char="•"/>
            </a:pPr>
            <a:r>
              <a:rPr lang="en-US" sz="1800" dirty="0"/>
              <a:t>Any key insights or revelations?</a:t>
            </a:r>
          </a:p>
          <a:p>
            <a:pPr marL="285750" indent="-285750">
              <a:lnSpc>
                <a:spcPct val="100000"/>
              </a:lnSpc>
              <a:spcBef>
                <a:spcPts val="300"/>
              </a:spcBef>
              <a:buClr>
                <a:srgbClr val="0098A2"/>
              </a:buClr>
              <a:buFont typeface="Arial" panose="020B0604020202020204" pitchFamily="34" charset="0"/>
              <a:buChar char="•"/>
            </a:pPr>
            <a:r>
              <a:rPr lang="en-US" sz="1800" dirty="0">
                <a:solidFill>
                  <a:schemeClr val="tx1"/>
                </a:solidFill>
              </a:rPr>
              <a:t>Any surprises or challenges?</a:t>
            </a:r>
          </a:p>
          <a:p>
            <a:pPr marL="285750" indent="-285750">
              <a:lnSpc>
                <a:spcPct val="100000"/>
              </a:lnSpc>
              <a:spcBef>
                <a:spcPts val="300"/>
              </a:spcBef>
              <a:buClr>
                <a:srgbClr val="0098A2"/>
              </a:buClr>
              <a:buFont typeface="Arial" panose="020B0604020202020204" pitchFamily="34" charset="0"/>
              <a:buChar char="•"/>
            </a:pPr>
            <a:r>
              <a:rPr lang="en-US" sz="1800" dirty="0"/>
              <a:t>Anything you’d do differently?</a:t>
            </a:r>
          </a:p>
          <a:p>
            <a:pPr marL="285750" indent="-285750">
              <a:lnSpc>
                <a:spcPct val="100000"/>
              </a:lnSpc>
              <a:spcBef>
                <a:spcPts val="300"/>
              </a:spcBef>
              <a:buClr>
                <a:srgbClr val="0098A2"/>
              </a:buClr>
              <a:buFont typeface="Arial" panose="020B0604020202020204" pitchFamily="34" charset="0"/>
              <a:buChar char="•"/>
            </a:pPr>
            <a:endParaRPr lang="en-US" sz="1800" dirty="0">
              <a:solidFill>
                <a:srgbClr val="FAA619"/>
              </a:solidFill>
            </a:endParaRPr>
          </a:p>
          <a:p>
            <a:pPr>
              <a:lnSpc>
                <a:spcPct val="100000"/>
              </a:lnSpc>
              <a:spcBef>
                <a:spcPts val="300"/>
              </a:spcBef>
              <a:buClr>
                <a:srgbClr val="0098A2"/>
              </a:buClr>
            </a:pPr>
            <a:r>
              <a:rPr lang="en-US" sz="1800" b="1" dirty="0">
                <a:solidFill>
                  <a:srgbClr val="FAA619"/>
                </a:solidFill>
              </a:rPr>
              <a:t>What’s next?</a:t>
            </a:r>
          </a:p>
          <a:p>
            <a:pPr marL="285750" indent="-285750">
              <a:lnSpc>
                <a:spcPct val="100000"/>
              </a:lnSpc>
              <a:spcBef>
                <a:spcPts val="300"/>
              </a:spcBef>
              <a:buClr>
                <a:srgbClr val="0098A2"/>
              </a:buClr>
              <a:buFont typeface="Arial" panose="020B0604020202020204" pitchFamily="34" charset="0"/>
              <a:buChar char="•"/>
            </a:pPr>
            <a:r>
              <a:rPr lang="en-US" sz="1800" dirty="0">
                <a:solidFill>
                  <a:schemeClr val="tx1"/>
                </a:solidFill>
              </a:rPr>
              <a:t>Capture any last observations.</a:t>
            </a:r>
          </a:p>
          <a:p>
            <a:pPr marL="285750" indent="-285750">
              <a:lnSpc>
                <a:spcPct val="100000"/>
              </a:lnSpc>
              <a:spcBef>
                <a:spcPts val="300"/>
              </a:spcBef>
              <a:buClr>
                <a:srgbClr val="0098A2"/>
              </a:buClr>
              <a:buFont typeface="Arial" panose="020B0604020202020204" pitchFamily="34" charset="0"/>
              <a:buChar char="•"/>
            </a:pPr>
            <a:r>
              <a:rPr lang="en-US" sz="1800" dirty="0"/>
              <a:t>Tidy up and compile your notes.</a:t>
            </a:r>
          </a:p>
          <a:p>
            <a:pPr marL="285750" indent="-285750">
              <a:lnSpc>
                <a:spcPct val="100000"/>
              </a:lnSpc>
              <a:spcBef>
                <a:spcPts val="300"/>
              </a:spcBef>
              <a:buClr>
                <a:srgbClr val="0098A2"/>
              </a:buClr>
              <a:buFont typeface="Arial" panose="020B0604020202020204" pitchFamily="34" charset="0"/>
              <a:buChar char="•"/>
            </a:pPr>
            <a:r>
              <a:rPr lang="en-US" sz="1800" dirty="0">
                <a:solidFill>
                  <a:schemeClr val="tx1"/>
                </a:solidFill>
              </a:rPr>
              <a:t>Email us any pictures to print.</a:t>
            </a:r>
          </a:p>
          <a:p>
            <a:pPr marL="285750" indent="-285750">
              <a:lnSpc>
                <a:spcPct val="100000"/>
              </a:lnSpc>
              <a:spcBef>
                <a:spcPts val="300"/>
              </a:spcBef>
              <a:buClr>
                <a:srgbClr val="0098A2"/>
              </a:buClr>
              <a:buFont typeface="Arial" panose="020B0604020202020204" pitchFamily="34" charset="0"/>
              <a:buChar char="•"/>
            </a:pPr>
            <a:r>
              <a:rPr lang="en-US" sz="1800" spc="-30" dirty="0"/>
              <a:t>Have your data handy tomorrow.</a:t>
            </a:r>
          </a:p>
          <a:p>
            <a:pPr>
              <a:lnSpc>
                <a:spcPct val="100000"/>
              </a:lnSpc>
              <a:spcBef>
                <a:spcPts val="300"/>
              </a:spcBef>
              <a:buClr>
                <a:srgbClr val="0098A2"/>
              </a:buClr>
            </a:pPr>
            <a:endParaRPr lang="en-US" sz="1800" dirty="0"/>
          </a:p>
          <a:p>
            <a:pPr>
              <a:lnSpc>
                <a:spcPct val="100000"/>
              </a:lnSpc>
              <a:spcBef>
                <a:spcPts val="300"/>
              </a:spcBef>
              <a:buClr>
                <a:srgbClr val="0098A2"/>
              </a:buClr>
            </a:pPr>
            <a:r>
              <a:rPr lang="en-US" sz="1800" i="1" dirty="0">
                <a:solidFill>
                  <a:schemeClr val="tx1"/>
                </a:solidFill>
              </a:rPr>
              <a:t>Rest up, and we’ll</a:t>
            </a:r>
          </a:p>
          <a:p>
            <a:pPr>
              <a:lnSpc>
                <a:spcPct val="100000"/>
              </a:lnSpc>
              <a:spcBef>
                <a:spcPts val="300"/>
              </a:spcBef>
              <a:buClr>
                <a:srgbClr val="0098A2"/>
              </a:buClr>
            </a:pPr>
            <a:r>
              <a:rPr lang="en-US" sz="1800" i="1" dirty="0">
                <a:solidFill>
                  <a:schemeClr val="tx1"/>
                </a:solidFill>
              </a:rPr>
              <a:t>see you tomorrow!</a:t>
            </a:r>
          </a:p>
          <a:p>
            <a:pPr>
              <a:lnSpc>
                <a:spcPct val="100000"/>
              </a:lnSpc>
              <a:spcBef>
                <a:spcPts val="300"/>
              </a:spcBef>
              <a:buClr>
                <a:srgbClr val="0098A2"/>
              </a:buClr>
            </a:pPr>
            <a:br>
              <a:rPr lang="en-US" sz="1800" dirty="0">
                <a:solidFill>
                  <a:srgbClr val="FAA619"/>
                </a:solidFill>
              </a:rPr>
            </a:br>
            <a:endParaRPr lang="en-US" sz="1800" dirty="0"/>
          </a:p>
        </p:txBody>
      </p:sp>
    </p:spTree>
    <p:extLst>
      <p:ext uri="{BB962C8B-B14F-4D97-AF65-F5344CB8AC3E}">
        <p14:creationId xmlns:p14="http://schemas.microsoft.com/office/powerpoint/2010/main" val="1336992383"/>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098A2"/>
        </a:solidFill>
        <a:effectLst/>
      </p:bgPr>
    </p:bg>
    <p:spTree>
      <p:nvGrpSpPr>
        <p:cNvPr id="1" name=""/>
        <p:cNvGrpSpPr/>
        <p:nvPr/>
      </p:nvGrpSpPr>
      <p:grpSpPr>
        <a:xfrm>
          <a:off x="0" y="0"/>
          <a:ext cx="0" cy="0"/>
          <a:chOff x="0" y="0"/>
          <a:chExt cx="0" cy="0"/>
        </a:xfrm>
      </p:grpSpPr>
      <p:sp>
        <p:nvSpPr>
          <p:cNvPr id="707" name="Thank You"/>
          <p:cNvSpPr>
            <a:spLocks noGrp="1"/>
          </p:cNvSpPr>
          <p:nvPr>
            <p:ph type="title"/>
          </p:nvPr>
        </p:nvSpPr>
        <p:spPr>
          <a:xfrm>
            <a:off x="348300" y="1709407"/>
            <a:ext cx="8447400" cy="2467801"/>
          </a:xfrm>
          <a:prstGeom prst="rect">
            <a:avLst/>
          </a:prstGeom>
        </p:spPr>
        <p:txBody>
          <a:bodyPr>
            <a:normAutofit/>
          </a:bodyPr>
          <a:lstStyle>
            <a:lvl1pPr algn="ctr" defTabSz="630936">
              <a:defRPr sz="9936" b="1">
                <a:latin typeface="+mn-lt"/>
                <a:ea typeface="+mn-ea"/>
                <a:cs typeface="+mn-cs"/>
                <a:sym typeface="Helvetica"/>
              </a:defRPr>
            </a:lvl1pPr>
          </a:lstStyle>
          <a:p>
            <a:r>
              <a:rPr sz="11800" dirty="0"/>
              <a:t>Thank You</a:t>
            </a:r>
          </a:p>
        </p:txBody>
      </p:sp>
      <p:sp>
        <p:nvSpPr>
          <p:cNvPr id="708" name="Line"/>
          <p:cNvSpPr/>
          <p:nvPr/>
        </p:nvSpPr>
        <p:spPr>
          <a:xfrm>
            <a:off x="981074" y="4068024"/>
            <a:ext cx="7182002" cy="1"/>
          </a:xfrm>
          <a:prstGeom prst="line">
            <a:avLst/>
          </a:prstGeom>
          <a:ln>
            <a:solidFill>
              <a:srgbClr val="FFFFFF"/>
            </a:solidFill>
          </a:ln>
        </p:spPr>
        <p:txBody>
          <a:bodyPr lIns="45719" rIns="45719"/>
          <a:lstStyle/>
          <a:p>
            <a:endParaRPr/>
          </a:p>
        </p:txBody>
      </p:sp>
      <p:pic>
        <p:nvPicPr>
          <p:cNvPr id="709" name="plusses to scale - white - solid.pdf" descr="plusses to scale - white - solid.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0" y="34985"/>
            <a:ext cx="9144001" cy="813165"/>
          </a:xfrm>
          <a:prstGeom prst="rect">
            <a:avLst/>
          </a:prstGeom>
          <a:ln w="12700">
            <a:miter lim="400000"/>
          </a:ln>
        </p:spPr>
      </p:pic>
      <p:pic>
        <p:nvPicPr>
          <p:cNvPr id="710" name="Logo_white.png" descr="Logo_white.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3849167" y="4930672"/>
            <a:ext cx="1445818" cy="255757"/>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sp>
        <p:nvSpPr>
          <p:cNvPr id="158"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160" name="This is a safe space, take some risks…"/>
          <p:cNvSpPr>
            <a:spLocks noGrp="1"/>
          </p:cNvSpPr>
          <p:nvPr>
            <p:ph type="title"/>
          </p:nvPr>
        </p:nvSpPr>
        <p:spPr>
          <a:xfrm>
            <a:off x="2455199" y="593375"/>
            <a:ext cx="6377102" cy="1363642"/>
          </a:xfrm>
          <a:prstGeom prst="rect">
            <a:avLst/>
          </a:prstGeom>
        </p:spPr>
        <p:txBody>
          <a:bodyPr/>
          <a:lstStyle>
            <a:lvl1pPr>
              <a:defRPr sz="3600" b="1">
                <a:latin typeface="+mn-lt"/>
                <a:ea typeface="+mn-ea"/>
                <a:cs typeface="+mn-cs"/>
                <a:sym typeface="Helvetica"/>
              </a:defRPr>
            </a:lvl1pPr>
          </a:lstStyle>
          <a:p>
            <a:r>
              <a:rPr lang="en-US" dirty="0"/>
              <a:t>The Guiding Principles</a:t>
            </a:r>
            <a:br>
              <a:rPr lang="en-US" dirty="0"/>
            </a:br>
            <a:r>
              <a:rPr lang="en-US" dirty="0"/>
              <a:t>and Spirit of Our Course</a:t>
            </a:r>
            <a:endParaRPr dirty="0"/>
          </a:p>
        </p:txBody>
      </p:sp>
      <p:sp>
        <p:nvSpPr>
          <p:cNvPr id="161" name="This workshop is just an introduction to HCD; being proficient will take longer than three days……"/>
          <p:cNvSpPr>
            <a:spLocks noGrp="1"/>
          </p:cNvSpPr>
          <p:nvPr>
            <p:ph type="body" sz="half" idx="1"/>
          </p:nvPr>
        </p:nvSpPr>
        <p:spPr>
          <a:xfrm>
            <a:off x="2455099" y="1969478"/>
            <a:ext cx="6104284" cy="4122201"/>
          </a:xfrm>
          <a:prstGeom prst="rect">
            <a:avLst/>
          </a:prstGeom>
        </p:spPr>
        <p:txBody>
          <a:bodyPr>
            <a:noAutofit/>
          </a:bodyPr>
          <a:lstStyle/>
          <a:p>
            <a:pPr marL="482600" indent="-342900">
              <a:lnSpc>
                <a:spcPct val="110000"/>
              </a:lnSpc>
              <a:spcBef>
                <a:spcPts val="900"/>
              </a:spcBef>
              <a:buClr>
                <a:srgbClr val="0098A2"/>
              </a:buClr>
              <a:buSzPct val="100000"/>
              <a:buFont typeface="Arial" charset="0"/>
              <a:buChar char="•"/>
              <a:defRPr sz="1600">
                <a:solidFill>
                  <a:srgbClr val="CCCCCC"/>
                </a:solidFill>
                <a:latin typeface="+mn-lt"/>
                <a:ea typeface="+mn-ea"/>
                <a:cs typeface="+mn-cs"/>
                <a:sym typeface="Helvetica"/>
              </a:defRPr>
            </a:pPr>
            <a:r>
              <a:rPr sz="2000" dirty="0">
                <a:solidFill>
                  <a:srgbClr val="0098A2"/>
                </a:solidFill>
                <a:latin typeface="+mn-lt"/>
              </a:rPr>
              <a:t>This workshop is just an introduction to HCD; being proficient will take longer than three day</a:t>
            </a:r>
            <a:r>
              <a:rPr lang="en-US" sz="2000" dirty="0">
                <a:solidFill>
                  <a:srgbClr val="0098A2"/>
                </a:solidFill>
                <a:latin typeface="+mn-lt"/>
              </a:rPr>
              <a:t>s.</a:t>
            </a:r>
            <a:br>
              <a:rPr lang="en-US" sz="2000" dirty="0">
                <a:latin typeface="+mn-lt"/>
              </a:rPr>
            </a:br>
            <a:endParaRPr sz="800" dirty="0">
              <a:latin typeface="+mn-lt"/>
            </a:endParaRPr>
          </a:p>
          <a:p>
            <a:pPr marL="482600" indent="-342900">
              <a:lnSpc>
                <a:spcPct val="110000"/>
              </a:lnSpc>
              <a:spcBef>
                <a:spcPts val="900"/>
              </a:spcBef>
              <a:buClr>
                <a:srgbClr val="0098A2"/>
              </a:buClr>
              <a:buSzPct val="100000"/>
              <a:buFont typeface="Arial" charset="0"/>
              <a:buChar char="•"/>
              <a:defRPr sz="1600">
                <a:solidFill>
                  <a:srgbClr val="CCCCCC"/>
                </a:solidFill>
                <a:latin typeface="+mn-lt"/>
                <a:ea typeface="+mn-ea"/>
                <a:cs typeface="+mn-cs"/>
                <a:sym typeface="Helvetica"/>
              </a:defRPr>
            </a:pPr>
            <a:r>
              <a:rPr sz="2000" dirty="0">
                <a:latin typeface="+mn-lt"/>
              </a:rPr>
              <a:t>You need to fully participate and minimize work or personal distractions.</a:t>
            </a:r>
            <a:br>
              <a:rPr lang="en-US" sz="2000" dirty="0">
                <a:latin typeface="+mn-lt"/>
              </a:rPr>
            </a:br>
            <a:endParaRPr sz="800" dirty="0">
              <a:latin typeface="+mn-lt"/>
              <a:ea typeface="Helvetica Light"/>
              <a:cs typeface="Helvetica Light"/>
              <a:sym typeface="Helvetica Light"/>
            </a:endParaRPr>
          </a:p>
          <a:p>
            <a:pPr marL="482600" indent="-342900">
              <a:lnSpc>
                <a:spcPct val="110000"/>
              </a:lnSpc>
              <a:spcBef>
                <a:spcPts val="900"/>
              </a:spcBef>
              <a:buClr>
                <a:srgbClr val="0098A2"/>
              </a:buClr>
              <a:buSzPct val="100000"/>
              <a:buFont typeface="Arial" charset="0"/>
              <a:buChar char="•"/>
              <a:defRPr sz="1600">
                <a:solidFill>
                  <a:srgbClr val="CCCCCC"/>
                </a:solidFill>
                <a:latin typeface="+mn-lt"/>
                <a:ea typeface="+mn-ea"/>
                <a:cs typeface="+mn-cs"/>
                <a:sym typeface="Helvetica"/>
              </a:defRPr>
            </a:pPr>
            <a:r>
              <a:rPr sz="2000" dirty="0">
                <a:solidFill>
                  <a:srgbClr val="0098A2"/>
                </a:solidFill>
                <a:latin typeface="+mn-lt"/>
                <a:ea typeface="Helvetica Light"/>
                <a:cs typeface="Helvetica Light"/>
                <a:sym typeface="Helvetica Light"/>
              </a:rPr>
              <a:t>We believe that co</a:t>
            </a:r>
            <a:r>
              <a:rPr sz="2000" dirty="0">
                <a:solidFill>
                  <a:srgbClr val="0098A2"/>
                </a:solidFill>
                <a:latin typeface="+mn-lt"/>
              </a:rPr>
              <a:t>llaboration is a survival strategy, not just a choice</a:t>
            </a:r>
            <a:r>
              <a:rPr lang="en-US" sz="2000" dirty="0">
                <a:solidFill>
                  <a:srgbClr val="0098A2"/>
                </a:solidFill>
                <a:latin typeface="+mn-lt"/>
              </a:rPr>
              <a:t>; </a:t>
            </a:r>
            <a:r>
              <a:rPr sz="2000" dirty="0">
                <a:solidFill>
                  <a:srgbClr val="0098A2"/>
                </a:solidFill>
                <a:latin typeface="+mn-lt"/>
              </a:rPr>
              <a:t>this workshop hinges on your ability to collaborate with others.</a:t>
            </a:r>
            <a:br>
              <a:rPr lang="en-US" sz="2000" dirty="0">
                <a:latin typeface="+mn-lt"/>
              </a:rPr>
            </a:br>
            <a:endParaRPr sz="800" dirty="0">
              <a:latin typeface="+mn-lt"/>
            </a:endParaRPr>
          </a:p>
          <a:p>
            <a:pPr marL="482600" indent="-342900">
              <a:lnSpc>
                <a:spcPct val="110000"/>
              </a:lnSpc>
              <a:spcBef>
                <a:spcPts val="900"/>
              </a:spcBef>
              <a:buClr>
                <a:srgbClr val="0098A2"/>
              </a:buClr>
              <a:buSzPct val="100000"/>
              <a:buFont typeface="Arial" charset="0"/>
              <a:buChar char="•"/>
              <a:defRPr sz="1600">
                <a:solidFill>
                  <a:srgbClr val="CCCCCC"/>
                </a:solidFill>
                <a:latin typeface="+mn-lt"/>
                <a:ea typeface="+mn-ea"/>
                <a:cs typeface="+mn-cs"/>
                <a:sym typeface="Helvetica"/>
              </a:defRPr>
            </a:pPr>
            <a:r>
              <a:rPr sz="2000" dirty="0">
                <a:latin typeface="+mn-lt"/>
              </a:rPr>
              <a:t>Suspend what you know and what you are comfortable with</a:t>
            </a:r>
            <a:r>
              <a:rPr lang="en-US" sz="2000" dirty="0">
                <a:latin typeface="+mn-lt"/>
              </a:rPr>
              <a:t>.</a:t>
            </a:r>
            <a:r>
              <a:rPr sz="2000" dirty="0">
                <a:latin typeface="+mn-lt"/>
              </a:rPr>
              <a:t> </a:t>
            </a:r>
            <a:r>
              <a:rPr lang="en-US" sz="2000" dirty="0">
                <a:latin typeface="+mn-lt"/>
              </a:rPr>
              <a:t>T</a:t>
            </a:r>
            <a:r>
              <a:rPr sz="2000" dirty="0">
                <a:latin typeface="+mn-lt"/>
              </a:rPr>
              <a:t>ake some risks</a:t>
            </a:r>
            <a:r>
              <a:rPr lang="en-US" sz="2000" dirty="0">
                <a:latin typeface="+mn-lt"/>
              </a:rPr>
              <a:t>. N</a:t>
            </a:r>
            <a:r>
              <a:rPr sz="2000" dirty="0">
                <a:latin typeface="+mn-lt"/>
              </a:rPr>
              <a:t>obody</a:t>
            </a:r>
            <a:br>
              <a:rPr lang="en-US" sz="2000" dirty="0">
                <a:latin typeface="+mn-lt"/>
              </a:rPr>
            </a:br>
            <a:r>
              <a:rPr sz="2000" dirty="0">
                <a:latin typeface="+mn-lt"/>
              </a:rPr>
              <a:t>will judge you for it.</a:t>
            </a:r>
          </a:p>
        </p:txBody>
      </p:sp>
      <p:sp>
        <p:nvSpPr>
          <p:cNvPr id="6" name="Objectives:">
            <a:extLst>
              <a:ext uri="{FF2B5EF4-FFF2-40B4-BE49-F238E27FC236}">
                <a16:creationId xmlns:a16="http://schemas.microsoft.com/office/drawing/2014/main" id="{F0924E8F-3E2A-C640-AC9A-459D3995F690}"/>
              </a:ext>
            </a:extLst>
          </p:cNvPr>
          <p:cNvSpPr/>
          <p:nvPr/>
        </p:nvSpPr>
        <p:spPr>
          <a:xfrm>
            <a:off x="489200" y="670774"/>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a:defRPr b="1">
                <a:solidFill>
                  <a:srgbClr val="FAA61A"/>
                </a:solidFill>
                <a:latin typeface="+mn-lt"/>
                <a:ea typeface="+mn-ea"/>
                <a:cs typeface="+mn-cs"/>
                <a:sym typeface="Helvetica"/>
              </a:defRPr>
            </a:pPr>
            <a:r>
              <a:rPr lang="en-US" dirty="0"/>
              <a:t>Objectives + Expectations</a:t>
            </a:r>
            <a:endParaRPr dirty="0"/>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sp>
        <p:nvSpPr>
          <p:cNvPr id="165" name="Our challenge*…"/>
          <p:cNvSpPr>
            <a:spLocks noGrp="1"/>
          </p:cNvSpPr>
          <p:nvPr>
            <p:ph type="title"/>
          </p:nvPr>
        </p:nvSpPr>
        <p:spPr>
          <a:xfrm>
            <a:off x="2455199" y="593375"/>
            <a:ext cx="6377102" cy="1300739"/>
          </a:xfrm>
          <a:prstGeom prst="rect">
            <a:avLst/>
          </a:prstGeom>
        </p:spPr>
        <p:txBody>
          <a:bodyPr/>
          <a:lstStyle/>
          <a:p>
            <a:pPr>
              <a:defRPr sz="3600" b="1">
                <a:latin typeface="+mn-lt"/>
                <a:ea typeface="+mn-ea"/>
                <a:cs typeface="+mn-cs"/>
                <a:sym typeface="Helvetica"/>
              </a:defRPr>
            </a:pPr>
            <a:r>
              <a:rPr dirty="0"/>
              <a:t>Our</a:t>
            </a:r>
            <a:r>
              <a:rPr lang="en-US" dirty="0"/>
              <a:t> Design</a:t>
            </a:r>
            <a:r>
              <a:rPr dirty="0"/>
              <a:t> </a:t>
            </a:r>
            <a:r>
              <a:rPr lang="en-US" dirty="0"/>
              <a:t>C</a:t>
            </a:r>
            <a:r>
              <a:rPr dirty="0"/>
              <a:t>hallenge</a:t>
            </a:r>
            <a:r>
              <a:rPr dirty="0">
                <a:solidFill>
                  <a:srgbClr val="0098A2"/>
                </a:solidFill>
              </a:rPr>
              <a:t>*</a:t>
            </a:r>
          </a:p>
          <a:p>
            <a:pPr>
              <a:defRPr sz="3600" b="1">
                <a:latin typeface="+mn-lt"/>
                <a:ea typeface="+mn-ea"/>
                <a:cs typeface="+mn-cs"/>
                <a:sym typeface="Helvetica"/>
              </a:defRPr>
            </a:pPr>
            <a:br>
              <a:rPr lang="en-US" sz="1800" dirty="0">
                <a:solidFill>
                  <a:srgbClr val="0098A2"/>
                </a:solidFill>
              </a:rPr>
            </a:br>
            <a:r>
              <a:rPr lang="en-US" sz="1800" dirty="0">
                <a:solidFill>
                  <a:srgbClr val="0098A2"/>
                </a:solidFill>
              </a:rPr>
              <a:t>*</a:t>
            </a:r>
            <a:r>
              <a:rPr sz="1800" b="0" i="1" dirty="0">
                <a:solidFill>
                  <a:srgbClr val="0098A2"/>
                </a:solidFill>
              </a:rPr>
              <a:t>a task or situation that tests someone’s abilities</a:t>
            </a:r>
          </a:p>
        </p:txBody>
      </p:sp>
      <p:sp>
        <p:nvSpPr>
          <p:cNvPr id="166" name="Imagine you are the National Parks Service. Your challenge these three days will be:…"/>
          <p:cNvSpPr>
            <a:spLocks noGrp="1"/>
          </p:cNvSpPr>
          <p:nvPr>
            <p:ph type="body" sz="half" idx="1"/>
          </p:nvPr>
        </p:nvSpPr>
        <p:spPr>
          <a:xfrm>
            <a:off x="2455099" y="1992957"/>
            <a:ext cx="6377102" cy="2419153"/>
          </a:xfrm>
          <a:prstGeom prst="rect">
            <a:avLst/>
          </a:prstGeom>
        </p:spPr>
        <p:txBody>
          <a:bodyPr>
            <a:normAutofit/>
          </a:bodyPr>
          <a:lstStyle/>
          <a:p>
            <a:pPr>
              <a:lnSpc>
                <a:spcPct val="110000"/>
              </a:lnSpc>
              <a:spcBef>
                <a:spcPts val="900"/>
              </a:spcBef>
              <a:defRPr>
                <a:solidFill>
                  <a:srgbClr val="CCCCCC"/>
                </a:solidFill>
                <a:latin typeface="+mn-lt"/>
                <a:ea typeface="+mn-ea"/>
                <a:cs typeface="+mn-cs"/>
                <a:sym typeface="Helvetica"/>
              </a:defRPr>
            </a:pPr>
            <a:r>
              <a:rPr lang="en-US" dirty="0"/>
              <a:t>Your challenge for these three days will be</a:t>
            </a:r>
            <a:r>
              <a:rPr dirty="0"/>
              <a:t>:</a:t>
            </a:r>
            <a:br>
              <a:rPr lang="en-US" dirty="0"/>
            </a:br>
            <a:endParaRPr sz="800" dirty="0"/>
          </a:p>
          <a:p>
            <a:pPr marL="499744" indent="-360044">
              <a:lnSpc>
                <a:spcPct val="110000"/>
              </a:lnSpc>
              <a:spcBef>
                <a:spcPts val="900"/>
              </a:spcBef>
              <a:buClr>
                <a:srgbClr val="0098A2"/>
              </a:buClr>
              <a:buSzPct val="100000"/>
              <a:buChar char="•"/>
              <a:defRPr>
                <a:solidFill>
                  <a:srgbClr val="CCCCCC"/>
                </a:solidFill>
                <a:latin typeface="+mn-lt"/>
                <a:ea typeface="+mn-ea"/>
                <a:cs typeface="+mn-cs"/>
                <a:sym typeface="Helvetica"/>
              </a:defRPr>
            </a:pPr>
            <a:r>
              <a:rPr lang="en-US" dirty="0">
                <a:solidFill>
                  <a:schemeClr val="accent4"/>
                </a:solidFill>
              </a:rPr>
              <a:t>To improve the experience of “having lunch” for the local workforce of California, MD or Pax River</a:t>
            </a:r>
          </a:p>
        </p:txBody>
      </p:sp>
      <p:sp>
        <p:nvSpPr>
          <p:cNvPr id="163"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19" name="Objectives:">
            <a:extLst>
              <a:ext uri="{FF2B5EF4-FFF2-40B4-BE49-F238E27FC236}">
                <a16:creationId xmlns:a16="http://schemas.microsoft.com/office/drawing/2014/main" id="{DD0EDC7F-65AE-8949-830A-F1E53F76FF37}"/>
              </a:ext>
            </a:extLst>
          </p:cNvPr>
          <p:cNvSpPr/>
          <p:nvPr/>
        </p:nvSpPr>
        <p:spPr>
          <a:xfrm>
            <a:off x="489200" y="670774"/>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a:defRPr b="1">
                <a:solidFill>
                  <a:srgbClr val="FAA61A"/>
                </a:solidFill>
                <a:latin typeface="+mn-lt"/>
                <a:ea typeface="+mn-ea"/>
                <a:cs typeface="+mn-cs"/>
                <a:sym typeface="Helvetica"/>
              </a:defRPr>
            </a:pPr>
            <a:r>
              <a:rPr lang="en-US" dirty="0"/>
              <a:t>Objectives + Expectations</a:t>
            </a:r>
            <a:endParaRPr dirty="0"/>
          </a:p>
        </p:txBody>
      </p:sp>
      <p:pic>
        <p:nvPicPr>
          <p:cNvPr id="1026" name="Picture 2" descr="Image result for california md restaurants">
            <a:extLst>
              <a:ext uri="{FF2B5EF4-FFF2-40B4-BE49-F238E27FC236}">
                <a16:creationId xmlns:a16="http://schemas.microsoft.com/office/drawing/2014/main" id="{01152861-A269-4107-90F9-F7B06A4B0E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08739"/>
            <a:ext cx="3664966" cy="244331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st. inie's coffee">
            <a:extLst>
              <a:ext uri="{FF2B5EF4-FFF2-40B4-BE49-F238E27FC236}">
                <a16:creationId xmlns:a16="http://schemas.microsoft.com/office/drawing/2014/main" id="{F5A9B085-3FEB-4386-9D02-7F6A9F59FC2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066" r="14609"/>
          <a:stretch/>
        </p:blipFill>
        <p:spPr bwMode="auto">
          <a:xfrm>
            <a:off x="6168932" y="4408738"/>
            <a:ext cx="2975068" cy="244926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pax river sea wings">
            <a:extLst>
              <a:ext uri="{FF2B5EF4-FFF2-40B4-BE49-F238E27FC236}">
                <a16:creationId xmlns:a16="http://schemas.microsoft.com/office/drawing/2014/main" id="{8136C395-DA8E-4822-9B87-C962D3A4D6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7237" y="4412110"/>
            <a:ext cx="3261695" cy="2443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23915"/>
      </p:ext>
    </p:extLst>
  </p:cSld>
  <p:clrMapOvr>
    <a:masterClrMapping/>
  </p:clrMapOvr>
  <p:transition spd="med"/>
</p:sld>
</file>

<file path=ppt/theme/theme1.xml><?xml version="1.0" encoding="utf-8"?>
<a:theme xmlns:a="http://schemas.openxmlformats.org/drawingml/2006/main" name="simple-dark-2">
  <a:themeElements>
    <a:clrScheme name="simple-dark-2">
      <a:dk1>
        <a:srgbClr val="212121"/>
      </a:dk1>
      <a:lt1>
        <a:srgbClr val="FFFFFF"/>
      </a:lt1>
      <a:dk2>
        <a:srgbClr val="A7A7A7"/>
      </a:dk2>
      <a:lt2>
        <a:srgbClr val="535353"/>
      </a:lt2>
      <a:accent1>
        <a:srgbClr val="009688"/>
      </a:accent1>
      <a:accent2>
        <a:srgbClr val="EEEEEE"/>
      </a:accent2>
      <a:accent3>
        <a:srgbClr val="78909C"/>
      </a:accent3>
      <a:accent4>
        <a:srgbClr val="FFAB40"/>
      </a:accent4>
      <a:accent5>
        <a:srgbClr val="4DD0E1"/>
      </a:accent5>
      <a:accent6>
        <a:srgbClr val="EEFF41"/>
      </a:accent6>
      <a:hlink>
        <a:srgbClr val="0000FF"/>
      </a:hlink>
      <a:folHlink>
        <a:srgbClr val="FF00FF"/>
      </a:folHlink>
    </a:clrScheme>
    <a:fontScheme name="simple-dark-2">
      <a:majorFont>
        <a:latin typeface="Helvetica"/>
        <a:ea typeface="Helvetica"/>
        <a:cs typeface="Helvetica"/>
      </a:majorFont>
      <a:minorFont>
        <a:latin typeface="Helvetica"/>
        <a:ea typeface="Helvetica"/>
        <a:cs typeface="Helvetica"/>
      </a:minorFont>
    </a:fontScheme>
    <a:fmtScheme name="simple-dark-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12121"/>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imple-dark-2">
  <a:themeElements>
    <a:clrScheme name="simple-dark-2">
      <a:dk1>
        <a:srgbClr val="000000"/>
      </a:dk1>
      <a:lt1>
        <a:srgbClr val="FFFFFF"/>
      </a:lt1>
      <a:dk2>
        <a:srgbClr val="A7A7A7"/>
      </a:dk2>
      <a:lt2>
        <a:srgbClr val="535353"/>
      </a:lt2>
      <a:accent1>
        <a:srgbClr val="009688"/>
      </a:accent1>
      <a:accent2>
        <a:srgbClr val="EEEEEE"/>
      </a:accent2>
      <a:accent3>
        <a:srgbClr val="78909C"/>
      </a:accent3>
      <a:accent4>
        <a:srgbClr val="FFAB40"/>
      </a:accent4>
      <a:accent5>
        <a:srgbClr val="4DD0E1"/>
      </a:accent5>
      <a:accent6>
        <a:srgbClr val="EEFF41"/>
      </a:accent6>
      <a:hlink>
        <a:srgbClr val="0000FF"/>
      </a:hlink>
      <a:folHlink>
        <a:srgbClr val="FF00FF"/>
      </a:folHlink>
    </a:clrScheme>
    <a:fontScheme name="simple-dark-2">
      <a:majorFont>
        <a:latin typeface="Helvetica"/>
        <a:ea typeface="Helvetica"/>
        <a:cs typeface="Helvetica"/>
      </a:majorFont>
      <a:minorFont>
        <a:latin typeface="Helvetica"/>
        <a:ea typeface="Helvetica"/>
        <a:cs typeface="Helvetica"/>
      </a:minorFont>
    </a:fontScheme>
    <a:fmtScheme name="simple-dark-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12121"/>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7422</TotalTime>
  <Words>1897</Words>
  <Application>Microsoft Office PowerPoint</Application>
  <PresentationFormat>On-screen Show (4:3)</PresentationFormat>
  <Paragraphs>421</Paragraphs>
  <Slides>75</Slides>
  <Notes>75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75</vt:i4>
      </vt:variant>
    </vt:vector>
  </HeadingPairs>
  <TitlesOfParts>
    <vt:vector size="83" baseType="lpstr">
      <vt:lpstr>Arial</vt:lpstr>
      <vt:lpstr>Calibri</vt:lpstr>
      <vt:lpstr>Chivo</vt:lpstr>
      <vt:lpstr>Chivo Black</vt:lpstr>
      <vt:lpstr>Chivo Regular</vt:lpstr>
      <vt:lpstr>Helvetica</vt:lpstr>
      <vt:lpstr>Helvetica Neue</vt:lpstr>
      <vt:lpstr>simple-dark-2</vt:lpstr>
      <vt:lpstr>Fundamentals of Human-Centered Design</vt:lpstr>
      <vt:lpstr>Introduce: The Lab + Each Other</vt:lpstr>
      <vt:lpstr>The Lab at The Office of Personnel Management</vt:lpstr>
      <vt:lpstr>The Lab’s Portfolio</vt:lpstr>
      <vt:lpstr>Let’s introduce ourselves...</vt:lpstr>
      <vt:lpstr>Align: Objectives + Expectations</vt:lpstr>
      <vt:lpstr>Over the next 3 days we will…</vt:lpstr>
      <vt:lpstr>The Guiding Principles and Spirit of Our Course</vt:lpstr>
      <vt:lpstr>Our Design Challenge*  *a task or situation that tests someone’s abilities</vt:lpstr>
      <vt:lpstr>Day 1 Agenda</vt:lpstr>
      <vt:lpstr>Explain:  Human-Centered Design</vt:lpstr>
      <vt:lpstr>Innovation and Design</vt:lpstr>
      <vt:lpstr>Everyone designs who devises  courses of action aimed at  changing existing situations  into preferred ones.</vt:lpstr>
      <vt:lpstr>Breakthrough Products</vt:lpstr>
      <vt:lpstr>Breakthrough Processes</vt:lpstr>
      <vt:lpstr>So then, what’s human-centered design?</vt:lpstr>
      <vt:lpstr>Human-Centered Design: A Definition   The discipline of navigating  complex problems and creatively designing effective solutions to meet people’s  real needs.</vt:lpstr>
      <vt:lpstr>Inhumane (Norman) Doors</vt:lpstr>
      <vt:lpstr>Human-Centered  (Swedish) Services</vt:lpstr>
      <vt:lpstr>PowerPoint Presentation</vt:lpstr>
      <vt:lpstr>PowerPoint Presentation</vt:lpstr>
      <vt:lpstr>PowerPoint Presentation</vt:lpstr>
      <vt:lpstr>Innovation Landscape</vt:lpstr>
      <vt:lpstr>PowerPoint Presentation</vt:lpstr>
      <vt:lpstr>HCD Process Diagrams</vt:lpstr>
      <vt:lpstr>HCD Process Diagrams</vt:lpstr>
      <vt:lpstr>A process greater than the sum of its products</vt:lpstr>
      <vt:lpstr>Innovation in government</vt:lpstr>
      <vt:lpstr>PowerPoint Presentation</vt:lpstr>
      <vt:lpstr>PowerPoint Presentation</vt:lpstr>
      <vt:lpstr>PowerPoint Presentation</vt:lpstr>
      <vt:lpstr>PowerPoint Presentation</vt:lpstr>
      <vt:lpstr>Break</vt:lpstr>
      <vt:lpstr>FRAME: Problem Framing</vt:lpstr>
      <vt:lpstr>HCD Process Check-In </vt:lpstr>
      <vt:lpstr>“The mere formulation of a problem is far more often essential than its solution, which may be merely a matter of mathematical or experimental skill. To raise new questions, new possibilities, to regard old problems from a new angle requires creative imagination and marks real advances in science.”  [And design!]</vt:lpstr>
      <vt:lpstr>PowerPoint Presentation</vt:lpstr>
      <vt:lpstr>PowerPoint Presentation</vt:lpstr>
      <vt:lpstr>PowerPoint Presentation</vt:lpstr>
      <vt:lpstr>PowerPoint Presentation</vt:lpstr>
      <vt:lpstr>PowerPoint Presentation</vt:lpstr>
      <vt:lpstr>PowerPoint Presentation</vt:lpstr>
      <vt:lpstr>Our Design Challenge*  *a task or situation that tests someone’s abilities</vt:lpstr>
      <vt:lpstr>Domain Mapping</vt:lpstr>
      <vt:lpstr>Domain Mapping: What We’re Focused On</vt:lpstr>
      <vt:lpstr>Domain Mapping: What We Think We Know</vt:lpstr>
      <vt:lpstr>PowerPoint Presentation</vt:lpstr>
      <vt:lpstr>Break</vt:lpstr>
      <vt:lpstr>EXPLORE: Design Ethnography</vt:lpstr>
      <vt:lpstr>HCD Process Check-In </vt:lpstr>
      <vt:lpstr>“What people say and what people do and what they say they do are entirely different things.”  [Not to mention what we think they do…] </vt:lpstr>
      <vt:lpstr>Design Ethnography: A Definition  Design ethnography can be described as making the strange familiar and the familiar strange.</vt:lpstr>
      <vt:lpstr>Design Ethnography: Types of Data  Quantitative data deals with numbers  Qualitative data deals with descriptions</vt:lpstr>
      <vt:lpstr>Hurricane Sandy Twitter Map</vt:lpstr>
      <vt:lpstr>PowerPoint Presentation</vt:lpstr>
      <vt:lpstr>PowerPoint Presentation</vt:lpstr>
      <vt:lpstr>PowerPoint Presentation</vt:lpstr>
      <vt:lpstr>PowerPoint Presentation</vt:lpstr>
      <vt:lpstr>PowerPoint Presentation</vt:lpstr>
      <vt:lpstr>Our Design Challenge*  *a task or situation that tests someone’s abilities</vt:lpstr>
      <vt:lpstr>What to look for: AEIOU Framework</vt:lpstr>
      <vt:lpstr>EXPLORE: Fieldwork Preparation</vt:lpstr>
      <vt:lpstr>Observation Tips</vt:lpstr>
      <vt:lpstr>Interviewing Tips</vt:lpstr>
      <vt:lpstr>Closed vs. Open Questions</vt:lpstr>
      <vt:lpstr>Research Tools</vt:lpstr>
      <vt:lpstr>Data Collection</vt:lpstr>
      <vt:lpstr>Discussion Guides</vt:lpstr>
      <vt:lpstr>Our Design Challenge*  *a task or situation that tests someone’s abilities</vt:lpstr>
      <vt:lpstr>Sample Questions</vt:lpstr>
      <vt:lpstr>Fieldwork Mission</vt:lpstr>
      <vt:lpstr>Lunch + Fieldwork</vt:lpstr>
      <vt:lpstr>Reflect: Fieldwork Debrief</vt:lpstr>
      <vt:lpstr>Fieldwork Debrief</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Human-Centered Design</dc:title>
  <dc:creator>Corcoran de Castillo, Blair A.</dc:creator>
  <cp:lastModifiedBy>Gorman, Peter</cp:lastModifiedBy>
  <cp:revision>175</cp:revision>
  <dcterms:modified xsi:type="dcterms:W3CDTF">2020-02-19T16:53:59Z</dcterms:modified>
</cp:coreProperties>
</file>